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7" r:id="rId2"/>
    <p:sldId id="258" r:id="rId3"/>
    <p:sldId id="259" r:id="rId4"/>
    <p:sldId id="260" r:id="rId5"/>
    <p:sldId id="261" r:id="rId6"/>
    <p:sldId id="262" r:id="rId7"/>
    <p:sldId id="263" r:id="rId8"/>
    <p:sldId id="288" r:id="rId9"/>
    <p:sldId id="276" r:id="rId10"/>
    <p:sldId id="264" r:id="rId11"/>
    <p:sldId id="265" r:id="rId12"/>
    <p:sldId id="278" r:id="rId13"/>
    <p:sldId id="267" r:id="rId14"/>
    <p:sldId id="274" r:id="rId15"/>
    <p:sldId id="275" r:id="rId16"/>
    <p:sldId id="266" r:id="rId17"/>
    <p:sldId id="268" r:id="rId18"/>
    <p:sldId id="280" r:id="rId19"/>
    <p:sldId id="281" r:id="rId20"/>
    <p:sldId id="279" r:id="rId21"/>
    <p:sldId id="282" r:id="rId22"/>
    <p:sldId id="283" r:id="rId23"/>
    <p:sldId id="284" r:id="rId24"/>
    <p:sldId id="285" r:id="rId25"/>
    <p:sldId id="270" r:id="rId26"/>
    <p:sldId id="271" r:id="rId27"/>
    <p:sldId id="286" r:id="rId28"/>
    <p:sldId id="269" r:id="rId29"/>
    <p:sldId id="273" r:id="rId30"/>
    <p:sldId id="277"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0B737837-0C0C-44CC-92BB-4D76720D888A}">
          <p14:sldIdLst>
            <p14:sldId id="257"/>
            <p14:sldId id="258"/>
            <p14:sldId id="259"/>
            <p14:sldId id="260"/>
            <p14:sldId id="261"/>
            <p14:sldId id="262"/>
            <p14:sldId id="263"/>
            <p14:sldId id="288"/>
          </p14:sldIdLst>
        </p14:section>
        <p14:section name="Раздел без заголовка" id="{BFC8F3A0-4ABF-419F-AD8A-DC5DA4C56D1D}">
          <p14:sldIdLst>
            <p14:sldId id="276"/>
            <p14:sldId id="264"/>
            <p14:sldId id="265"/>
            <p14:sldId id="278"/>
            <p14:sldId id="267"/>
            <p14:sldId id="274"/>
            <p14:sldId id="275"/>
            <p14:sldId id="266"/>
            <p14:sldId id="268"/>
            <p14:sldId id="280"/>
            <p14:sldId id="281"/>
            <p14:sldId id="279"/>
            <p14:sldId id="282"/>
            <p14:sldId id="283"/>
            <p14:sldId id="284"/>
            <p14:sldId id="285"/>
            <p14:sldId id="270"/>
            <p14:sldId id="271"/>
            <p14:sldId id="286"/>
            <p14:sldId id="269"/>
            <p14:sldId id="273"/>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55" autoAdjust="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992CF-BB5A-4026-98C1-D3470EF830A8}" type="datetimeFigureOut">
              <a:rPr lang="ru-RU" smtClean="0"/>
              <a:pPr/>
              <a:t>21.05.2018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1266A7-7C3A-4792-BB7B-C5C9447771E9}" type="slidenum">
              <a:rPr lang="ru-RU" smtClean="0"/>
              <a:pPr/>
              <a:t>‹#›</a:t>
            </a:fld>
            <a:endParaRPr lang="ru-RU"/>
          </a:p>
        </p:txBody>
      </p:sp>
    </p:spTree>
    <p:extLst>
      <p:ext uri="{BB962C8B-B14F-4D97-AF65-F5344CB8AC3E}">
        <p14:creationId xmlns:p14="http://schemas.microsoft.com/office/powerpoint/2010/main" val="411098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42F9E29-BC0B-4291-BCFB-ACE912A2376D}" type="slidenum">
              <a:rPr lang="ru-RU" smtClean="0"/>
              <a:pPr/>
              <a:t>1</a:t>
            </a:fld>
            <a:endParaRPr lang="ru-RU"/>
          </a:p>
        </p:txBody>
      </p:sp>
    </p:spTree>
    <p:extLst>
      <p:ext uri="{BB962C8B-B14F-4D97-AF65-F5344CB8AC3E}">
        <p14:creationId xmlns:p14="http://schemas.microsoft.com/office/powerpoint/2010/main" val="72637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D1266A7-7C3A-4792-BB7B-C5C9447771E9}" type="slidenum">
              <a:rPr lang="ru-RU" smtClean="0"/>
              <a:pPr/>
              <a:t>12</a:t>
            </a:fld>
            <a:endParaRPr lang="ru-RU"/>
          </a:p>
        </p:txBody>
      </p:sp>
    </p:spTree>
    <p:extLst>
      <p:ext uri="{BB962C8B-B14F-4D97-AF65-F5344CB8AC3E}">
        <p14:creationId xmlns:p14="http://schemas.microsoft.com/office/powerpoint/2010/main" val="279852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21.05.2018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rot="10800000" flipV="1">
            <a:off x="502274" y="-747464"/>
            <a:ext cx="8229600" cy="1053830"/>
          </a:xfrm>
        </p:spPr>
        <p:txBody>
          <a:bodyPr>
            <a:normAutofit fontScale="90000"/>
          </a:bodyPr>
          <a:lstStyle/>
          <a:p>
            <a:r>
              <a:rPr lang="ru-RU" sz="2400" b="1" dirty="0" smtClean="0">
                <a:latin typeface="Times New Roman" pitchFamily="18" charset="0"/>
                <a:cs typeface="Times New Roman" pitchFamily="18" charset="0"/>
              </a:rPr>
              <a:t>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solidFill>
                  <a:srgbClr val="7030A0"/>
                </a:solidFill>
                <a:latin typeface="Times New Roman" pitchFamily="18" charset="0"/>
                <a:cs typeface="Times New Roman" pitchFamily="18" charset="0"/>
              </a:rPr>
              <a:t> </a:t>
            </a:r>
            <a:endParaRPr lang="ru-RU" sz="2400" b="1" dirty="0">
              <a:solidFill>
                <a:srgbClr val="7030A0"/>
              </a:solidFill>
              <a:latin typeface="Times New Roman" pitchFamily="18" charset="0"/>
              <a:cs typeface="Times New Roman" pitchFamily="18" charset="0"/>
            </a:endParaRPr>
          </a:p>
        </p:txBody>
      </p:sp>
      <p:sp>
        <p:nvSpPr>
          <p:cNvPr id="3" name="Подзаголовок 2"/>
          <p:cNvSpPr>
            <a:spLocks noGrp="1"/>
          </p:cNvSpPr>
          <p:nvPr>
            <p:ph sz="quarter" idx="13"/>
          </p:nvPr>
        </p:nvSpPr>
        <p:spPr/>
        <p:txBody>
          <a:bodyPr>
            <a:normAutofit/>
          </a:bodyPr>
          <a:lstStyle/>
          <a:p>
            <a:pPr marL="1371600" lvl="3" indent="0">
              <a:buNone/>
            </a:pPr>
            <a:r>
              <a:rPr lang="ru-RU" sz="2100" b="1" dirty="0" smtClean="0">
                <a:solidFill>
                  <a:schemeClr val="accent2">
                    <a:lumMod val="50000"/>
                  </a:schemeClr>
                </a:solidFill>
                <a:latin typeface="Times New Roman" pitchFamily="18" charset="0"/>
                <a:cs typeface="Times New Roman" pitchFamily="18" charset="0"/>
              </a:rPr>
              <a:t> </a:t>
            </a:r>
            <a:endParaRPr lang="ru-RU" dirty="0">
              <a:solidFill>
                <a:schemeClr val="accent2">
                  <a:lumMod val="50000"/>
                </a:schemeClr>
              </a:solidFill>
            </a:endParaRPr>
          </a:p>
        </p:txBody>
      </p:sp>
      <p:sp>
        <p:nvSpPr>
          <p:cNvPr id="4" name="Прямоугольник 3"/>
          <p:cNvSpPr/>
          <p:nvPr/>
        </p:nvSpPr>
        <p:spPr>
          <a:xfrm>
            <a:off x="827584" y="2967335"/>
            <a:ext cx="7920880" cy="369332"/>
          </a:xfrm>
          <a:prstGeom prst="rect">
            <a:avLst/>
          </a:prstGeom>
        </p:spPr>
        <p:txBody>
          <a:bodyPr wrap="square">
            <a:spAutoFit/>
          </a:bodyPr>
          <a:lstStyle/>
          <a:p>
            <a:r>
              <a:rPr lang="ru-RU" b="1"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026" name="Picture 2" descr="C:\Users\о\Desktop\детский сад\Ягодка Воспитатели\_DSC9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420888"/>
            <a:ext cx="3168352" cy="42484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23528" y="5373216"/>
            <a:ext cx="460851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МБДОУ «МАЛЫШОК» С. ДОБРОЕ</a:t>
            </a:r>
            <a:endParaRPr lang="ru-RU" b="1" dirty="0">
              <a:latin typeface="Times New Roman" pitchFamily="18" charset="0"/>
              <a:cs typeface="Times New Roman" pitchFamily="18" charset="0"/>
            </a:endParaRPr>
          </a:p>
        </p:txBody>
      </p:sp>
      <p:sp>
        <p:nvSpPr>
          <p:cNvPr id="7" name="Овал 6"/>
          <p:cNvSpPr/>
          <p:nvPr/>
        </p:nvSpPr>
        <p:spPr>
          <a:xfrm>
            <a:off x="323528" y="2564904"/>
            <a:ext cx="4824536" cy="1980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ВОСПИТАТЕЛЬ ВЫСШЕЙ КАТЕГОРИИ РЕУТИНА ЗОЯ АЛЕКСАНДРОВНА</a:t>
            </a:r>
            <a:endParaRPr lang="ru-RU" b="1" dirty="0">
              <a:latin typeface="Times New Roman" pitchFamily="18" charset="0"/>
              <a:cs typeface="Times New Roman" pitchFamily="18" charset="0"/>
            </a:endParaRPr>
          </a:p>
        </p:txBody>
      </p:sp>
      <p:sp>
        <p:nvSpPr>
          <p:cNvPr id="8" name="Скругленный прямоугольник 7"/>
          <p:cNvSpPr/>
          <p:nvPr/>
        </p:nvSpPr>
        <p:spPr>
          <a:xfrm>
            <a:off x="323528" y="692696"/>
            <a:ext cx="86409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ОБОБЩЕНИЕ ОПЫТА  :РАЗВИТИЕ АКТЁРСКОГО МАСТЕРСТВА В ПРОЦЕССЕ ТЕАТРАЛИЗОВАННЫХ  ИГР»</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4204871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sp>
        <p:nvSpPr>
          <p:cNvPr id="4" name="Скругленный прямоугольник 3"/>
          <p:cNvSpPr/>
          <p:nvPr/>
        </p:nvSpPr>
        <p:spPr>
          <a:xfrm>
            <a:off x="0" y="0"/>
            <a:ext cx="9036496"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Для детей среднего дошкольного возраста отбирала небольшие произведения и знакомила с ними ребят. Например: «Кисонька-</a:t>
            </a:r>
            <a:r>
              <a:rPr lang="ru-RU" sz="1600" dirty="0" err="1"/>
              <a:t>мурысонька</a:t>
            </a:r>
            <a:r>
              <a:rPr lang="ru-RU" sz="1600" dirty="0"/>
              <a:t>», «Ванька-встанька», «Игрушки», «Помощница», «Вовка - добрая душа» (А. </a:t>
            </a:r>
            <a:r>
              <a:rPr lang="ru-RU" sz="1600" dirty="0" err="1"/>
              <a:t>Барто</a:t>
            </a:r>
            <a:r>
              <a:rPr lang="ru-RU" sz="1600" dirty="0"/>
              <a:t>); «Перчатки», «Усатый полосатый», «Сказка о глупом мышонке» (С.Я. Маршак); «Варежка» (Е. Благинина),  «Телефон», «</a:t>
            </a:r>
            <a:r>
              <a:rPr lang="ru-RU" sz="1600" dirty="0" err="1"/>
              <a:t>Тараканище</a:t>
            </a:r>
            <a:r>
              <a:rPr lang="ru-RU" sz="1600" dirty="0"/>
              <a:t>», «Путаница», «</a:t>
            </a:r>
            <a:r>
              <a:rPr lang="ru-RU" sz="1600" dirty="0" err="1"/>
              <a:t>Мойдодыр</a:t>
            </a:r>
            <a:r>
              <a:rPr lang="ru-RU" sz="1600" dirty="0"/>
              <a:t>» (К.И. Чуковский).</a:t>
            </a:r>
            <a:br>
              <a:rPr lang="ru-RU" sz="1600" dirty="0"/>
            </a:br>
            <a:r>
              <a:rPr lang="ru-RU" sz="1600" dirty="0"/>
              <a:t>Русские народные сказки: «Репка», «Теремок», «Рукавичка», «Лиса, заяц и петух», «Лисичка со скалочкой» и др.</a:t>
            </a:r>
          </a:p>
          <a:p>
            <a:r>
              <a:rPr lang="ru-RU" sz="1600" dirty="0"/>
              <a:t>Все эти произведения содержат диалог. Подбирала произведения, в которых существовала конфликтная ситуация между действующими </a:t>
            </a:r>
            <a:r>
              <a:rPr lang="ru-RU" sz="1600" dirty="0" smtClean="0"/>
              <a:t>лицами  </a:t>
            </a:r>
            <a:r>
              <a:rPr lang="ru-RU" sz="1600" dirty="0"/>
              <a:t>в сказке «Лиса, заяц и петух».</a:t>
            </a:r>
          </a:p>
          <a:p>
            <a:r>
              <a:rPr lang="ru-RU" sz="1600" dirty="0"/>
              <a:t>Огромную роль в осмыслении материала играют иллюстрации в детских книгах, аудиозаписи, видеофильмы по различным произведениям и презентации. При рассматривании иллюстраций уделяла внимание анализу эмоциональных состояний персонажей: «Что с ним? Почему он плачет?»</a:t>
            </a:r>
          </a:p>
          <a:p>
            <a:r>
              <a:rPr lang="ru-RU" sz="1600" dirty="0"/>
              <a:t>Сначала я читала произведение выразительно, затем проводила беседу. Например, после чтения стихотворения С. Маршака «Котята» спрашивала у детей: «Какое настроение было у хозяйки в начале стихотворения? Как вы догадались об этом?» После чтения сказки </a:t>
            </a:r>
            <a:r>
              <a:rPr lang="ru-RU" sz="1600" dirty="0" err="1"/>
              <a:t>А.Толстого</a:t>
            </a:r>
            <a:r>
              <a:rPr lang="ru-RU" sz="1600" dirty="0"/>
              <a:t> «Приключения Буратино» предлагала вопросы: «Каких героев можно назвать злыми? Почему?» При ответах на вопросы следила за правильной речью детей, т.к. основным этапом работы над текстом является обучение детей средствами интонационной и речевой выразительности и дикции.</a:t>
            </a:r>
          </a:p>
          <a:p>
            <a:r>
              <a:rPr lang="ru-RU" sz="1600" dirty="0"/>
              <a:t>Для устной речи очень важным является правильное использование интонационных средств выразительности: логического ударения, пауз, мелодий, темпа, изменения громкости голоса, тембра. Интонация делает речь живой, эмоционально насыщенной, мысль выражается более полно, закончено. Большое значение в общении имеет то, каким голосом мы говорим. Были подобраны упражнения, задания в игровой форме, для формирования речевых навыков.</a:t>
            </a:r>
          </a:p>
        </p:txBody>
      </p:sp>
    </p:spTree>
    <p:extLst>
      <p:ext uri="{BB962C8B-B14F-4D97-AF65-F5344CB8AC3E}">
        <p14:creationId xmlns:p14="http://schemas.microsoft.com/office/powerpoint/2010/main" val="3768719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sp>
        <p:nvSpPr>
          <p:cNvPr id="4" name="Скругленный прямоугольник 3"/>
          <p:cNvSpPr/>
          <p:nvPr/>
        </p:nvSpPr>
        <p:spPr>
          <a:xfrm>
            <a:off x="0" y="0"/>
            <a:ext cx="9144000"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Работу в данном направлении продолжила с детьми старшего возраста.</a:t>
            </a:r>
          </a:p>
          <a:p>
            <a:r>
              <a:rPr lang="ru-RU" dirty="0"/>
              <a:t>Приобщение детей старшего дошкольного возраста к театральной деятельности требует целенаправленного руководства ею со стороны воспитателя</a:t>
            </a:r>
            <a:r>
              <a:rPr lang="ru-RU" dirty="0" smtClean="0"/>
              <a:t>.</a:t>
            </a:r>
            <a:r>
              <a:rPr lang="ru-RU" dirty="0"/>
              <a:t> </a:t>
            </a:r>
            <a:r>
              <a:rPr lang="ru-RU" dirty="0" smtClean="0"/>
              <a:t>Учила </a:t>
            </a:r>
            <a:r>
              <a:rPr lang="ru-RU" dirty="0"/>
              <a:t>детей сочетать в роли движение и слово, </a:t>
            </a:r>
            <a:r>
              <a:rPr lang="ru-RU" dirty="0" smtClean="0"/>
              <a:t>развивала умение </a:t>
            </a:r>
            <a:r>
              <a:rPr lang="ru-RU" dirty="0"/>
              <a:t>самостоятельно находить способы образной выразительности, </a:t>
            </a:r>
            <a:r>
              <a:rPr lang="ru-RU" dirty="0" smtClean="0"/>
              <a:t>воспитывала </a:t>
            </a:r>
            <a:r>
              <a:rPr lang="ru-RU" dirty="0"/>
              <a:t>чувство партнерства. При этом </a:t>
            </a:r>
            <a:r>
              <a:rPr lang="ru-RU" dirty="0" smtClean="0"/>
              <a:t>использовала </a:t>
            </a:r>
            <a:r>
              <a:rPr lang="ru-RU" dirty="0"/>
              <a:t>те же методы и приемы, что и в средней группе, но они постепенно усложняются. </a:t>
            </a:r>
            <a:r>
              <a:rPr lang="ru-RU" dirty="0" smtClean="0"/>
              <a:t>Проводила </a:t>
            </a:r>
            <a:r>
              <a:rPr lang="ru-RU" dirty="0"/>
              <a:t>специальные экскурсии, прогулки с целью наблюдения окружающей </a:t>
            </a:r>
            <a:r>
              <a:rPr lang="ru-RU" dirty="0" smtClean="0"/>
              <a:t>жизни; беседы, </a:t>
            </a:r>
            <a:r>
              <a:rPr lang="ru-RU" dirty="0"/>
              <a:t>целью которых была – сформировать на эмоциональном уровне представление о театре, как виде искусства.  В процессе бесед предлагала детям обсудить такие вопросы: « Что делают в театре зрители? Кто участвует в спектакле? Кто распределяет роли между артистами? Как, вы узнаете, где и когда происходит действие? Кто шьет для артистов костюмы? Как нужно вести себя в театре?</a:t>
            </a:r>
          </a:p>
          <a:p>
            <a:r>
              <a:rPr lang="ru-RU" dirty="0"/>
              <a:t>Эта работа призвана, обеспечить условия для владения дошкольниками элементарными знаниями и понятиями, профессиональной терминологией театрального искусства. Систематизировать знания детей о театре в соответствии с их возрастом.</a:t>
            </a:r>
          </a:p>
          <a:p>
            <a:r>
              <a:rPr lang="ru-RU" dirty="0"/>
              <a:t>Видя неподдельный интерес детей к обыгрыванию ролей, захотелось чего-то большего, и родилась идея  вести театральный кружок «ТЕАТР И ДЕТИ».</a:t>
            </a:r>
          </a:p>
        </p:txBody>
      </p:sp>
    </p:spTree>
    <p:extLst>
      <p:ext uri="{BB962C8B-B14F-4D97-AF65-F5344CB8AC3E}">
        <p14:creationId xmlns:p14="http://schemas.microsoft.com/office/powerpoint/2010/main" val="3222232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F:\фото недели театра\DSC00506.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8063" cy="386104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39952" y="2204864"/>
            <a:ext cx="5004048"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3" descr="F:\фото недели театра\DSC005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3140968"/>
            <a:ext cx="5004048" cy="3717032"/>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0" y="3861048"/>
            <a:ext cx="3779912" cy="299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F:\фото недели театра\DSC005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61048"/>
            <a:ext cx="4211960" cy="299695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C:\Users\home\Desktop\мои фото\SAM_0432.JPG"/>
          <p:cNvPicPr/>
          <p:nvPr/>
        </p:nvPicPr>
        <p:blipFill>
          <a:blip r:embed="rId6" cstate="print"/>
          <a:srcRect/>
          <a:stretch>
            <a:fillRect/>
          </a:stretch>
        </p:blipFill>
        <p:spPr bwMode="auto">
          <a:xfrm>
            <a:off x="4139952" y="1"/>
            <a:ext cx="5004048" cy="3140968"/>
          </a:xfrm>
          <a:prstGeom prst="rect">
            <a:avLst/>
          </a:prstGeom>
          <a:noFill/>
          <a:ln w="9525">
            <a:noFill/>
            <a:miter lim="800000"/>
            <a:headEnd/>
            <a:tailEnd/>
          </a:ln>
        </p:spPr>
      </p:pic>
    </p:spTree>
    <p:extLst>
      <p:ext uri="{BB962C8B-B14F-4D97-AF65-F5344CB8AC3E}">
        <p14:creationId xmlns:p14="http://schemas.microsoft.com/office/powerpoint/2010/main" val="224311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sz="1000"/>
          </a:p>
        </p:txBody>
      </p:sp>
      <p:sp>
        <p:nvSpPr>
          <p:cNvPr id="3" name="Объект 2"/>
          <p:cNvSpPr>
            <a:spLocks noGrp="1"/>
          </p:cNvSpPr>
          <p:nvPr>
            <p:ph sz="quarter" idx="13"/>
          </p:nvPr>
        </p:nvSpPr>
        <p:spPr/>
        <p:txBody>
          <a:bodyPr/>
          <a:lstStyle/>
          <a:p>
            <a:pPr marL="45720" indent="0">
              <a:buNone/>
            </a:pPr>
            <a:r>
              <a:rPr lang="ru-RU" dirty="0" smtClean="0"/>
              <a:t> </a:t>
            </a:r>
            <a:endParaRPr lang="ru-RU" dirty="0"/>
          </a:p>
        </p:txBody>
      </p:sp>
      <p:sp>
        <p:nvSpPr>
          <p:cNvPr id="4" name="Овал 3"/>
          <p:cNvSpPr/>
          <p:nvPr/>
        </p:nvSpPr>
        <p:spPr>
          <a:xfrm>
            <a:off x="971600" y="0"/>
            <a:ext cx="6768752" cy="1052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t>Мною был разработан план работы   на год. Он включал в </a:t>
            </a:r>
            <a:r>
              <a:rPr lang="ru-RU" sz="2000" b="1" dirty="0">
                <a:solidFill>
                  <a:schemeClr val="bg1"/>
                </a:solidFill>
              </a:rPr>
              <a:t>себя 5 разделов. </a:t>
            </a:r>
          </a:p>
        </p:txBody>
      </p:sp>
      <p:sp>
        <p:nvSpPr>
          <p:cNvPr id="5" name="Скругленный прямоугольник 4"/>
          <p:cNvSpPr/>
          <p:nvPr/>
        </p:nvSpPr>
        <p:spPr>
          <a:xfrm>
            <a:off x="0" y="1196752"/>
            <a:ext cx="9144000" cy="5661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accent3"/>
                </a:solidFill>
                <a:latin typeface="Times New Roman" pitchFamily="18" charset="0"/>
                <a:cs typeface="Times New Roman" pitchFamily="18" charset="0"/>
              </a:rPr>
              <a:t>1 раздел - « Театральная игра ».</a:t>
            </a:r>
            <a:r>
              <a:rPr lang="ru-RU" sz="1600" b="1" dirty="0">
                <a:latin typeface="Times New Roman" pitchFamily="18" charset="0"/>
                <a:cs typeface="Times New Roman" pitchFamily="18" charset="0"/>
              </a:rPr>
              <a:t> Работа этого раздела направлена на развитие игрового поведения, эстетических чувств, творческого отношения к делу, умение общаться со сверстниками и взрослыми в различных жизненных ситуациях.  </a:t>
            </a:r>
          </a:p>
          <a:p>
            <a:r>
              <a:rPr lang="ru-RU" sz="1600" b="1" dirty="0">
                <a:solidFill>
                  <a:schemeClr val="accent3"/>
                </a:solidFill>
                <a:latin typeface="Times New Roman" pitchFamily="18" charset="0"/>
                <a:cs typeface="Times New Roman" pitchFamily="18" charset="0"/>
              </a:rPr>
              <a:t>2 раздел – «Ритмопластика».</a:t>
            </a:r>
            <a:r>
              <a:rPr lang="ru-RU" sz="1600" b="1" dirty="0">
                <a:latin typeface="Times New Roman" pitchFamily="18" charset="0"/>
                <a:cs typeface="Times New Roman" pitchFamily="18" charset="0"/>
              </a:rPr>
              <a:t> Включает в себя комплексные ритмические, музыкальные, пластические игры и упражнения, призванные обеспечить развитие естественных психомоторных способностей дошкольников, обретение ими ощущения гармонии своего тела с окружающим миром, развитие свободы и выразительности телодвижений.</a:t>
            </a:r>
          </a:p>
          <a:p>
            <a:r>
              <a:rPr lang="ru-RU" sz="1600" b="1" dirty="0">
                <a:solidFill>
                  <a:schemeClr val="accent3"/>
                </a:solidFill>
                <a:latin typeface="Times New Roman" pitchFamily="18" charset="0"/>
                <a:cs typeface="Times New Roman" pitchFamily="18" charset="0"/>
              </a:rPr>
              <a:t>3 раздел. «Культура и техника речи».</a:t>
            </a:r>
            <a:r>
              <a:rPr lang="ru-RU" sz="1600" b="1" dirty="0">
                <a:latin typeface="Times New Roman" pitchFamily="18" charset="0"/>
                <a:cs typeface="Times New Roman" pitchFamily="18" charset="0"/>
              </a:rPr>
              <a:t> Это игры и упражнения направленные на развитие дыхания и свободы речевого аппарата, умение владеть правильной артикуляцией, четкой дикцией, разнообразной интонацией, логикой речи. Здесь же игры со словом, развивающие связную речь, творческую фантазию, умение сочинять небольшие рассказы и сказки, подбирать рифмы.</a:t>
            </a:r>
          </a:p>
          <a:p>
            <a:r>
              <a:rPr lang="ru-RU" sz="1600" b="1" dirty="0">
                <a:solidFill>
                  <a:schemeClr val="accent3"/>
                </a:solidFill>
                <a:latin typeface="Times New Roman" pitchFamily="18" charset="0"/>
                <a:cs typeface="Times New Roman" pitchFamily="18" charset="0"/>
              </a:rPr>
              <a:t>4 раздел. « Основы театральной культуры».</a:t>
            </a:r>
          </a:p>
          <a:p>
            <a:r>
              <a:rPr lang="ru-RU" sz="1600" b="1" dirty="0">
                <a:solidFill>
                  <a:schemeClr val="accent3"/>
                </a:solidFill>
                <a:latin typeface="Times New Roman" pitchFamily="18" charset="0"/>
                <a:cs typeface="Times New Roman" pitchFamily="18" charset="0"/>
              </a:rPr>
              <a:t>5 раздел. « Работа над спектаклем» -</a:t>
            </a:r>
            <a:r>
              <a:rPr lang="ru-RU" sz="1600" b="1" dirty="0">
                <a:latin typeface="Times New Roman" pitchFamily="18" charset="0"/>
                <a:cs typeface="Times New Roman" pitchFamily="18" charset="0"/>
              </a:rPr>
              <a:t> является вспомогательным, базируется на авторских сценариях и включает в себя следующие темы:</a:t>
            </a:r>
          </a:p>
          <a:p>
            <a:r>
              <a:rPr lang="ru-RU" sz="1600" b="1" dirty="0">
                <a:latin typeface="Times New Roman" pitchFamily="18" charset="0"/>
                <a:cs typeface="Times New Roman" pitchFamily="18" charset="0"/>
              </a:rPr>
              <a:t>1​ Знакомство с пьесой.</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2​ От этюдов к спектаклю.</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Основные правила раздела: не перегружать детей; </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-не навязывать своего мнения;</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-не позволять другим детям вмешиваться в действия других;</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-предоставлять всем детям возможность попробовать себя в разных ролях, -не распределяя их среди наиболее способных.</a:t>
            </a:r>
          </a:p>
        </p:txBody>
      </p:sp>
    </p:spTree>
    <p:extLst>
      <p:ext uri="{BB962C8B-B14F-4D97-AF65-F5344CB8AC3E}">
        <p14:creationId xmlns:p14="http://schemas.microsoft.com/office/powerpoint/2010/main" val="256297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Скругленный прямоугольник 3"/>
          <p:cNvSpPr/>
          <p:nvPr/>
        </p:nvSpPr>
        <p:spPr>
          <a:xfrm>
            <a:off x="0" y="0"/>
            <a:ext cx="9144000" cy="30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На первом этапе первоочередными задачами ставила умение владеть своим телом, координировать движения, ориентироваться в пространстве, согласовывать свои действия с партнерами.</a:t>
            </a:r>
          </a:p>
          <a:p>
            <a:r>
              <a:rPr lang="ru-RU" sz="1600" dirty="0"/>
              <a:t>На втором этапе перед дошкольниками ставила более сложные задачи: увеличить количество упражнений и творческих заданий, повысить требования к качеству их исполнения. Проводя занятия, старалась создавать веселую и непринужденную атмосферу, подбадривала зажатых и скованных детей, не акцентировала внимание на промахах и ошибках.</a:t>
            </a:r>
          </a:p>
          <a:p>
            <a:r>
              <a:rPr lang="ru-RU" sz="1600" dirty="0"/>
              <a:t>Работа над ролью процесс трудоемкий и длительный, требующий от педагога особого внимания, умения мыслить нестандартно, творчески, использовать в работе возможности ребенка, поощрять его творческие проявления. </a:t>
            </a:r>
            <a:r>
              <a:rPr lang="ru-RU" sz="1600" dirty="0" smtClean="0"/>
              <a:t> </a:t>
            </a:r>
            <a:endParaRPr lang="ru-RU" sz="1600" dirty="0"/>
          </a:p>
        </p:txBody>
      </p:sp>
      <p:pic>
        <p:nvPicPr>
          <p:cNvPr id="6" name="Рисунок 5" descr="F:\ФОТО ТЕАТР 2017\IMG_549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852936"/>
            <a:ext cx="4608512" cy="4005064"/>
          </a:xfrm>
          <a:prstGeom prst="rect">
            <a:avLst/>
          </a:prstGeom>
          <a:noFill/>
          <a:ln>
            <a:noFill/>
          </a:ln>
        </p:spPr>
      </p:pic>
      <p:pic>
        <p:nvPicPr>
          <p:cNvPr id="8" name="Объект 7" descr="F:\фото недели театра\DSC00451.JPG"/>
          <p:cNvPicPr>
            <a:picLocks noGrp="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2996952"/>
            <a:ext cx="4320480" cy="3861048"/>
          </a:xfrm>
          <a:prstGeom prst="rect">
            <a:avLst/>
          </a:prstGeom>
          <a:noFill/>
          <a:ln>
            <a:noFill/>
          </a:ln>
        </p:spPr>
      </p:pic>
    </p:spTree>
    <p:extLst>
      <p:ext uri="{BB962C8B-B14F-4D97-AF65-F5344CB8AC3E}">
        <p14:creationId xmlns:p14="http://schemas.microsoft.com/office/powerpoint/2010/main" val="2081698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Скругленный прямоугольник 3"/>
          <p:cNvSpPr/>
          <p:nvPr/>
        </p:nvSpPr>
        <p:spPr>
          <a:xfrm>
            <a:off x="0" y="0"/>
            <a:ext cx="5076056"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Проходит он примерно по такой схеме.</a:t>
            </a:r>
          </a:p>
          <a:p>
            <a:r>
              <a:rPr lang="ru-RU" dirty="0"/>
              <a:t>1​ Знакомство с инсценировкой. О чем она? Какие события в ней главные?</a:t>
            </a:r>
          </a:p>
          <a:p>
            <a:r>
              <a:rPr lang="ru-RU" dirty="0"/>
              <a:t>2​ Знакомство с героями - словесный портрет героя: фантазирование по поводу его образа жизни, взаимоотношений с другими героями, его любимые блюда, игры, поступки.</a:t>
            </a:r>
          </a:p>
          <a:p>
            <a:r>
              <a:rPr lang="ru-RU" dirty="0"/>
              <a:t>3​ Придумывание различных ситуаций из жизни героя, не предусмотренных инсценировкой.</a:t>
            </a:r>
          </a:p>
          <a:p>
            <a:r>
              <a:rPr lang="ru-RU" dirty="0"/>
              <a:t>4​ Анализ придуманных поступков</a:t>
            </a:r>
          </a:p>
          <a:p>
            <a:r>
              <a:rPr lang="ru-RU" dirty="0"/>
              <a:t>5​ Работа над сценической выразительностью: определение характерных движений, жестов персонажа, места на сценической площадке, определение средств мимика, интонации.</a:t>
            </a:r>
          </a:p>
          <a:p>
            <a:r>
              <a:rPr lang="ru-RU" dirty="0"/>
              <a:t>6​ Подготовка театрального костюма.</a:t>
            </a:r>
          </a:p>
          <a:p>
            <a:r>
              <a:rPr lang="ru-RU" dirty="0"/>
              <a:t>7​ Использование грима для создания образа.</a:t>
            </a:r>
          </a:p>
          <a:p>
            <a:r>
              <a:rPr lang="ru-RU" dirty="0"/>
              <a:t>8​ Генеральная репетиция.</a:t>
            </a:r>
          </a:p>
          <a:p>
            <a:r>
              <a:rPr lang="ru-RU" dirty="0"/>
              <a:t>9​ </a:t>
            </a:r>
            <a:r>
              <a:rPr lang="ru-RU" dirty="0" smtClean="0"/>
              <a:t>Спектакль</a:t>
            </a:r>
            <a:endParaRPr lang="ru-RU" dirty="0"/>
          </a:p>
        </p:txBody>
      </p:sp>
      <p:pic>
        <p:nvPicPr>
          <p:cNvPr id="5" name="Объект 4" descr="C:\Users\home\Desktop\мои фото\SAM_0426.JPG"/>
          <p:cNvPicPr>
            <a:picLocks noGrp="1"/>
          </p:cNvPicPr>
          <p:nvPr>
            <p:ph sz="quarter" idx="13"/>
          </p:nvPr>
        </p:nvPicPr>
        <p:blipFill>
          <a:blip r:embed="rId2" cstate="print"/>
          <a:srcRect/>
          <a:stretch>
            <a:fillRect/>
          </a:stretch>
        </p:blipFill>
        <p:spPr bwMode="auto">
          <a:xfrm>
            <a:off x="5076056" y="0"/>
            <a:ext cx="4067943" cy="3428999"/>
          </a:xfrm>
          <a:prstGeom prst="rect">
            <a:avLst/>
          </a:prstGeom>
          <a:noFill/>
          <a:ln w="9525">
            <a:noFill/>
            <a:miter lim="800000"/>
            <a:headEnd/>
            <a:tailEnd/>
          </a:ln>
        </p:spPr>
      </p:pic>
      <p:pic>
        <p:nvPicPr>
          <p:cNvPr id="6" name="Рисунок 5" descr="F:\фото дети\SAM_182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429000"/>
            <a:ext cx="4067943" cy="3429000"/>
          </a:xfrm>
          <a:prstGeom prst="rect">
            <a:avLst/>
          </a:prstGeom>
          <a:noFill/>
          <a:ln>
            <a:noFill/>
          </a:ln>
        </p:spPr>
      </p:pic>
    </p:spTree>
    <p:extLst>
      <p:ext uri="{BB962C8B-B14F-4D97-AF65-F5344CB8AC3E}">
        <p14:creationId xmlns:p14="http://schemas.microsoft.com/office/powerpoint/2010/main" val="2710068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Скругленный прямоугольник 4"/>
          <p:cNvSpPr/>
          <p:nvPr/>
        </p:nvSpPr>
        <p:spPr>
          <a:xfrm>
            <a:off x="0" y="0"/>
            <a:ext cx="9144000" cy="3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itchFamily="18" charset="0"/>
                <a:cs typeface="Times New Roman" pitchFamily="18" charset="0"/>
              </a:rPr>
              <a:t> </a:t>
            </a:r>
            <a:r>
              <a:rPr lang="ru-RU" sz="1600" b="1" dirty="0">
                <a:latin typeface="Times New Roman" pitchFamily="18" charset="0"/>
                <a:cs typeface="Times New Roman" pitchFamily="18" charset="0"/>
              </a:rPr>
              <a:t>В  работе я использовала простые элементы театрализованной деятельности. </a:t>
            </a:r>
            <a:r>
              <a:rPr lang="ru-RU" sz="1400" b="1" dirty="0">
                <a:latin typeface="Times New Roman" pitchFamily="18" charset="0"/>
                <a:cs typeface="Times New Roman" pitchFamily="18" charset="0"/>
              </a:rPr>
              <a:t>Ребята с радостью изображали в небольших сценках повадки животных, имитируя их движения, голоса (игры «Где мы были, мы не скажем», «Птичий двор»). Со временем содержание театрализованной деятельности усложнялись, вместе с детьми инсценировали небольшие сказки в стихотворной форме («Теремок», «Репка»). Большое внимание уделяла отражению сказочных образов животных, анализировала характер движения, интонацию. Обращала внимание на то, чтобы дети передавали настроение, меняли мимику (игра «Зеркало», упражнения «Изобрази эмоции», «Угадай эмоцию»). Дети научились исполнять небольшие монологи и более развернутые диалоги между персонажами, разыгрывать действия с применением разнообразных движений, согласовывать свои действия с действиями партнеров, не заслоняя их, находить выразительные средства для исполнения роли. Этому способствовали специальные упражнения, направленные на выработку выразительности жестов (игра «Ходим кругом», «Воображаемое путешествие»). Занимаясь с детьми, старалась вызвать у них положительные эмоции. Тем самым, незаметно для себя, дети включались в театральные игры, что помогало им расслабиться, снять напряжение, создает радостную атмосферу. </a:t>
            </a:r>
          </a:p>
        </p:txBody>
      </p:sp>
      <p:pic>
        <p:nvPicPr>
          <p:cNvPr id="2051" name="Picture 3" descr="F:\фото недели театра\DSC004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22727144"/>
            <a:ext cx="367240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фото недели театра\DSC00496.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0" y="3861048"/>
            <a:ext cx="5004048" cy="299695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F:\фото недели театра\DSC005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933056"/>
            <a:ext cx="4571999" cy="2924944"/>
          </a:xfrm>
          <a:prstGeom prst="rect">
            <a:avLst/>
          </a:prstGeom>
          <a:noFill/>
          <a:ln>
            <a:noFill/>
          </a:ln>
        </p:spPr>
      </p:pic>
    </p:spTree>
    <p:extLst>
      <p:ext uri="{BB962C8B-B14F-4D97-AF65-F5344CB8AC3E}">
        <p14:creationId xmlns:p14="http://schemas.microsoft.com/office/powerpoint/2010/main" val="176491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372168"/>
            <a:ext cx="6512511" cy="1143000"/>
          </a:xfrm>
        </p:spPr>
        <p:txBody>
          <a:bodyPr/>
          <a:lstStyle/>
          <a:p>
            <a:endParaRPr lang="ru-RU" dirty="0"/>
          </a:p>
        </p:txBody>
      </p:sp>
      <p:sp>
        <p:nvSpPr>
          <p:cNvPr id="5" name="Скругленный прямоугольник 4"/>
          <p:cNvSpPr/>
          <p:nvPr/>
        </p:nvSpPr>
        <p:spPr>
          <a:xfrm>
            <a:off x="0" y="116632"/>
            <a:ext cx="9144000"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Использовала также театральные игры-этюды, развивающие у детей творческое воображение, фантазию, мышление, восприятие, </a:t>
            </a:r>
            <a:r>
              <a:rPr lang="ru-RU" sz="1600" dirty="0" smtClean="0"/>
              <a:t>память. В </a:t>
            </a:r>
            <a:r>
              <a:rPr lang="ru-RU" sz="1600" dirty="0"/>
              <a:t>процессе таких игр у детей вырабатываются навыки, необходимые для отображения различных настроений, отдельных черт характера. Для развития у детей эмоций я также включала в занятия соответствующие упражнения. Они рассчитаны на активное участие ребенка, который становится не пассивным исполнителем указаний педагога, а соучастником педагогического процесса</a:t>
            </a:r>
            <a:r>
              <a:rPr lang="ru-RU" sz="1600" dirty="0" smtClean="0"/>
              <a:t>.</a:t>
            </a:r>
            <a:br>
              <a:rPr lang="ru-RU" sz="1600" dirty="0" smtClean="0"/>
            </a:br>
            <a:r>
              <a:rPr lang="ru-RU" sz="1600" dirty="0" smtClean="0"/>
              <a:t>  </a:t>
            </a:r>
            <a:endParaRPr lang="ru-RU" sz="1600" dirty="0"/>
          </a:p>
        </p:txBody>
      </p:sp>
      <p:pic>
        <p:nvPicPr>
          <p:cNvPr id="6" name="Рисунок 5" descr="G:\DCIM\101PHOTO\SAM_1233.JPG"/>
          <p:cNvPicPr/>
          <p:nvPr/>
        </p:nvPicPr>
        <p:blipFill>
          <a:blip r:embed="rId2" cstate="print"/>
          <a:srcRect/>
          <a:stretch>
            <a:fillRect/>
          </a:stretch>
        </p:blipFill>
        <p:spPr bwMode="auto">
          <a:xfrm>
            <a:off x="107504" y="3645024"/>
            <a:ext cx="3816424" cy="3212976"/>
          </a:xfrm>
          <a:prstGeom prst="rect">
            <a:avLst/>
          </a:prstGeom>
          <a:noFill/>
          <a:ln w="9525">
            <a:noFill/>
            <a:miter lim="800000"/>
            <a:headEnd/>
            <a:tailEnd/>
          </a:ln>
        </p:spPr>
      </p:pic>
      <p:sp>
        <p:nvSpPr>
          <p:cNvPr id="4" name="Овал 3"/>
          <p:cNvSpPr/>
          <p:nvPr/>
        </p:nvSpPr>
        <p:spPr>
          <a:xfrm>
            <a:off x="0" y="2924944"/>
            <a:ext cx="3923928"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«Добрая мама»</a:t>
            </a:r>
            <a:endParaRPr lang="ru-RU" dirty="0"/>
          </a:p>
        </p:txBody>
      </p:sp>
      <p:sp>
        <p:nvSpPr>
          <p:cNvPr id="7" name="Овал 6"/>
          <p:cNvSpPr/>
          <p:nvPr/>
        </p:nvSpPr>
        <p:spPr>
          <a:xfrm>
            <a:off x="3923928" y="2924944"/>
            <a:ext cx="4752528"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«Красная Шапочка»</a:t>
            </a:r>
            <a:endParaRPr lang="ru-RU" dirty="0"/>
          </a:p>
        </p:txBody>
      </p:sp>
      <p:pic>
        <p:nvPicPr>
          <p:cNvPr id="8" name="Объект 7" descr="G:\DCIM\101PHOTO\SAM_1229.JPG"/>
          <p:cNvPicPr>
            <a:picLocks noGrp="1"/>
          </p:cNvPicPr>
          <p:nvPr>
            <p:ph sz="quarter" idx="13"/>
          </p:nvPr>
        </p:nvPicPr>
        <p:blipFill>
          <a:blip r:embed="rId3" cstate="print"/>
          <a:srcRect/>
          <a:stretch>
            <a:fillRect/>
          </a:stretch>
        </p:blipFill>
        <p:spPr bwMode="auto">
          <a:xfrm>
            <a:off x="4355976" y="3645024"/>
            <a:ext cx="4320481" cy="3212976"/>
          </a:xfrm>
          <a:prstGeom prst="rect">
            <a:avLst/>
          </a:prstGeom>
          <a:noFill/>
          <a:ln w="9525">
            <a:noFill/>
            <a:miter lim="800000"/>
            <a:headEnd/>
            <a:tailEnd/>
          </a:ln>
        </p:spPr>
      </p:pic>
      <p:sp>
        <p:nvSpPr>
          <p:cNvPr id="9" name="Овал 8"/>
          <p:cNvSpPr/>
          <p:nvPr/>
        </p:nvSpPr>
        <p:spPr>
          <a:xfrm>
            <a:off x="1619672" y="2204864"/>
            <a:ext cx="583264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Работа над этюдами по сказке «Красная Шапочка на новый лад»</a:t>
            </a:r>
            <a:endParaRPr lang="ru-RU" dirty="0"/>
          </a:p>
        </p:txBody>
      </p:sp>
    </p:spTree>
    <p:extLst>
      <p:ext uri="{BB962C8B-B14F-4D97-AF65-F5344CB8AC3E}">
        <p14:creationId xmlns:p14="http://schemas.microsoft.com/office/powerpoint/2010/main" val="359582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4811" y="4298058"/>
            <a:ext cx="6512511" cy="1143000"/>
          </a:xfrm>
        </p:spPr>
        <p:txBody>
          <a:bodyPr/>
          <a:lstStyle/>
          <a:p>
            <a:endParaRPr lang="ru-RU" dirty="0"/>
          </a:p>
        </p:txBody>
      </p:sp>
      <p:sp>
        <p:nvSpPr>
          <p:cNvPr id="4" name="Овал 3"/>
          <p:cNvSpPr/>
          <p:nvPr/>
        </p:nvSpPr>
        <p:spPr>
          <a:xfrm>
            <a:off x="0" y="0"/>
            <a:ext cx="4644008" cy="656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«Отважный охотник»</a:t>
            </a:r>
            <a:endParaRPr lang="ru-RU" dirty="0"/>
          </a:p>
        </p:txBody>
      </p:sp>
      <p:sp>
        <p:nvSpPr>
          <p:cNvPr id="5" name="Овал 4"/>
          <p:cNvSpPr/>
          <p:nvPr/>
        </p:nvSpPr>
        <p:spPr>
          <a:xfrm>
            <a:off x="4788024" y="0"/>
            <a:ext cx="4355976" cy="656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«Смелый дровосек»</a:t>
            </a:r>
            <a:endParaRPr lang="ru-RU" dirty="0"/>
          </a:p>
        </p:txBody>
      </p:sp>
      <p:pic>
        <p:nvPicPr>
          <p:cNvPr id="6" name="Объект 5" descr="F:\Photos\DSC_0000032.jpg"/>
          <p:cNvPicPr>
            <a:picLocks noGrp="1"/>
          </p:cNvPicPr>
          <p:nvPr>
            <p:ph sz="quarter" idx="13"/>
          </p:nvPr>
        </p:nvPicPr>
        <p:blipFill>
          <a:blip r:embed="rId2" cstate="print"/>
          <a:srcRect/>
          <a:stretch>
            <a:fillRect/>
          </a:stretch>
        </p:blipFill>
        <p:spPr bwMode="auto">
          <a:xfrm>
            <a:off x="611560" y="656692"/>
            <a:ext cx="3600400" cy="3336664"/>
          </a:xfrm>
          <a:prstGeom prst="rect">
            <a:avLst/>
          </a:prstGeom>
          <a:noFill/>
          <a:ln w="9525">
            <a:noFill/>
            <a:miter lim="800000"/>
            <a:headEnd/>
            <a:tailEnd/>
          </a:ln>
        </p:spPr>
      </p:pic>
      <p:pic>
        <p:nvPicPr>
          <p:cNvPr id="7" name="Рисунок 6" descr="G:\DCIM\101PHOTO\SAM_1228.JPG"/>
          <p:cNvPicPr/>
          <p:nvPr/>
        </p:nvPicPr>
        <p:blipFill>
          <a:blip r:embed="rId3" cstate="print"/>
          <a:srcRect/>
          <a:stretch>
            <a:fillRect/>
          </a:stretch>
        </p:blipFill>
        <p:spPr bwMode="auto">
          <a:xfrm>
            <a:off x="5364088" y="656692"/>
            <a:ext cx="3528392" cy="3348372"/>
          </a:xfrm>
          <a:prstGeom prst="rect">
            <a:avLst/>
          </a:prstGeom>
          <a:noFill/>
          <a:ln w="9525">
            <a:noFill/>
            <a:miter lim="800000"/>
            <a:headEnd/>
            <a:tailEnd/>
          </a:ln>
        </p:spPr>
      </p:pic>
      <p:sp>
        <p:nvSpPr>
          <p:cNvPr id="8" name="Овал 7"/>
          <p:cNvSpPr/>
          <p:nvPr/>
        </p:nvSpPr>
        <p:spPr>
          <a:xfrm>
            <a:off x="3059832" y="3356992"/>
            <a:ext cx="3672408"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«Больная бабушка»</a:t>
            </a:r>
            <a:endParaRPr lang="ru-RU" dirty="0"/>
          </a:p>
        </p:txBody>
      </p:sp>
      <p:pic>
        <p:nvPicPr>
          <p:cNvPr id="9" name="Рисунок 8" descr="G:\DCIM\101PHOTO\SAM_1235.JPG"/>
          <p:cNvPicPr/>
          <p:nvPr/>
        </p:nvPicPr>
        <p:blipFill>
          <a:blip r:embed="rId4" cstate="print"/>
          <a:srcRect/>
          <a:stretch>
            <a:fillRect/>
          </a:stretch>
        </p:blipFill>
        <p:spPr bwMode="auto">
          <a:xfrm>
            <a:off x="1331640" y="4005064"/>
            <a:ext cx="3096344" cy="2852936"/>
          </a:xfrm>
          <a:prstGeom prst="rect">
            <a:avLst/>
          </a:prstGeom>
          <a:noFill/>
          <a:ln w="9525">
            <a:noFill/>
            <a:miter lim="800000"/>
            <a:headEnd/>
            <a:tailEnd/>
          </a:ln>
        </p:spPr>
      </p:pic>
      <p:pic>
        <p:nvPicPr>
          <p:cNvPr id="10" name="Рисунок 9" descr="F:\Photos\DSC_0000034.jpg"/>
          <p:cNvPicPr/>
          <p:nvPr/>
        </p:nvPicPr>
        <p:blipFill>
          <a:blip r:embed="rId5" cstate="print"/>
          <a:srcRect/>
          <a:stretch>
            <a:fillRect/>
          </a:stretch>
        </p:blipFill>
        <p:spPr bwMode="auto">
          <a:xfrm>
            <a:off x="4572000" y="4005064"/>
            <a:ext cx="3240360" cy="2852936"/>
          </a:xfrm>
          <a:prstGeom prst="rect">
            <a:avLst/>
          </a:prstGeom>
          <a:noFill/>
          <a:ln w="9525">
            <a:noFill/>
            <a:miter lim="800000"/>
            <a:headEnd/>
            <a:tailEnd/>
          </a:ln>
        </p:spPr>
      </p:pic>
    </p:spTree>
    <p:extLst>
      <p:ext uri="{BB962C8B-B14F-4D97-AF65-F5344CB8AC3E}">
        <p14:creationId xmlns:p14="http://schemas.microsoft.com/office/powerpoint/2010/main" val="1649310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вал 3"/>
          <p:cNvSpPr/>
          <p:nvPr/>
        </p:nvSpPr>
        <p:spPr>
          <a:xfrm>
            <a:off x="1403648" y="116632"/>
            <a:ext cx="5832648"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Этюд «Страшный волк»</a:t>
            </a:r>
            <a:endParaRPr lang="ru-RU" dirty="0"/>
          </a:p>
        </p:txBody>
      </p:sp>
      <p:pic>
        <p:nvPicPr>
          <p:cNvPr id="5" name="Объект 4" descr="G:\DCIM\101PHOTO\SAM_1223.JPG"/>
          <p:cNvPicPr>
            <a:picLocks noGrp="1"/>
          </p:cNvPicPr>
          <p:nvPr>
            <p:ph sz="quarter" idx="13"/>
          </p:nvPr>
        </p:nvPicPr>
        <p:blipFill>
          <a:blip r:embed="rId2" cstate="print"/>
          <a:srcRect/>
          <a:stretch>
            <a:fillRect/>
          </a:stretch>
        </p:blipFill>
        <p:spPr bwMode="auto">
          <a:xfrm>
            <a:off x="0" y="1196752"/>
            <a:ext cx="4499992" cy="3744416"/>
          </a:xfrm>
          <a:prstGeom prst="rect">
            <a:avLst/>
          </a:prstGeom>
          <a:noFill/>
          <a:ln w="9525">
            <a:noFill/>
            <a:miter lim="800000"/>
            <a:headEnd/>
            <a:tailEnd/>
          </a:ln>
        </p:spPr>
      </p:pic>
      <p:pic>
        <p:nvPicPr>
          <p:cNvPr id="6" name="Рисунок 5" descr="G:\DCIM\101PHOTO\SAM_1221.JPG"/>
          <p:cNvPicPr/>
          <p:nvPr/>
        </p:nvPicPr>
        <p:blipFill>
          <a:blip r:embed="rId3" cstate="print"/>
          <a:srcRect/>
          <a:stretch>
            <a:fillRect/>
          </a:stretch>
        </p:blipFill>
        <p:spPr bwMode="auto">
          <a:xfrm>
            <a:off x="4788024" y="1124744"/>
            <a:ext cx="4248472" cy="4104456"/>
          </a:xfrm>
          <a:prstGeom prst="rect">
            <a:avLst/>
          </a:prstGeom>
          <a:noFill/>
          <a:ln w="9525">
            <a:noFill/>
            <a:miter lim="800000"/>
            <a:headEnd/>
            <a:tailEnd/>
          </a:ln>
        </p:spPr>
      </p:pic>
    </p:spTree>
    <p:extLst>
      <p:ext uri="{BB962C8B-B14F-4D97-AF65-F5344CB8AC3E}">
        <p14:creationId xmlns:p14="http://schemas.microsoft.com/office/powerpoint/2010/main" val="239342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sp>
        <p:nvSpPr>
          <p:cNvPr id="4" name="Прямоугольник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FFFF00"/>
                </a:solidFill>
              </a:rPr>
              <a:t>                                  Введение</a:t>
            </a:r>
            <a:endParaRPr lang="ru-RU" sz="2400" b="1" dirty="0">
              <a:solidFill>
                <a:srgbClr val="FFFF00"/>
              </a:solidFill>
            </a:endParaRPr>
          </a:p>
          <a:p>
            <a:r>
              <a:rPr lang="ru-RU" dirty="0"/>
              <a:t>В современном обществе резко повысился социальный престиж интеллекта и научного знания. С этим связано стремление дать детям знания, научить их читать, писать и считать, а не способность чувствовать, думать и творить. Современные дети знают гораздо больше, чем их сверстники 10-15 лет назад, они быстрее решают логические задачи, но значительно реже восхищаются и удивляются, возмущаются и сопереживают. Все чаще они проявляют равнодушие и черствость, их интересы ограничены, а игры однообразны. Кроме того, в последнее время многие дошкольники не посещают детские сады, а куклы Барби, </a:t>
            </a:r>
            <a:r>
              <a:rPr lang="ru-RU" dirty="0" err="1"/>
              <a:t>Винкс</a:t>
            </a:r>
            <a:r>
              <a:rPr lang="ru-RU" dirty="0"/>
              <a:t>, </a:t>
            </a:r>
            <a:r>
              <a:rPr lang="ru-RU" dirty="0" err="1"/>
              <a:t>трансформеры</a:t>
            </a:r>
            <a:r>
              <a:rPr lang="ru-RU" dirty="0"/>
              <a:t> и компьютеры не способны компенсировать отсутствие детского общества, без которого не возможно полноценное психическое и социальное развитие личности ребенка. Сейчас такое время, когда о чем бы ни заговорили, будь то наука, промышленность, образование или искусство, все обрастает массой проблем. Да, наше время - время стрессов, резких взлетов и еще более резких падений в судьбах людей. Пресса, телевидение, фильмы, даже детские мультфильмы несут в себе достаточно большой заряд агрессии, атмосфера насыщена отрицательными, тревожными и раздражающими явлениями. Все это обрушивается на незащищенное эмоциональное поле ребенка.</a:t>
            </a:r>
          </a:p>
          <a:p>
            <a:r>
              <a:rPr lang="ru-RU" dirty="0"/>
              <a:t>Как уберечь его от такой страшной разрушительной силы? Самый короткий путь эмоционального раскрепощения ребенка, снятия зажатости, обучения чувствованию и художественному воображению - это путь через игру, фантазирование, сочинительство. Все это может дать театрализованная деятельность, являясь наиболее распространенным видом детского </a:t>
            </a:r>
            <a:r>
              <a:rPr lang="ru-RU" dirty="0" smtClean="0"/>
              <a:t>творчества. </a:t>
            </a:r>
            <a:endParaRPr lang="ru-RU" dirty="0"/>
          </a:p>
        </p:txBody>
      </p:sp>
    </p:spTree>
    <p:extLst>
      <p:ext uri="{BB962C8B-B14F-4D97-AF65-F5344CB8AC3E}">
        <p14:creationId xmlns:p14="http://schemas.microsoft.com/office/powerpoint/2010/main" val="3503039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Скругленный прямоугольник 4"/>
          <p:cNvSpPr/>
          <p:nvPr/>
        </p:nvSpPr>
        <p:spPr>
          <a:xfrm>
            <a:off x="4644007" y="0"/>
            <a:ext cx="4493021" cy="3501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За время работы по театрализованной деятельности были поставлены следующие спектакли:  «Репка», «Теремок», «</a:t>
            </a:r>
            <a:r>
              <a:rPr lang="ru-RU" dirty="0" err="1" smtClean="0"/>
              <a:t>Заюшкина</a:t>
            </a:r>
            <a:r>
              <a:rPr lang="ru-RU" dirty="0" smtClean="0"/>
              <a:t> избушка», «Колобок», «Маша и медведь», «</a:t>
            </a:r>
            <a:r>
              <a:rPr lang="ru-RU" dirty="0"/>
              <a:t>М</a:t>
            </a:r>
            <a:r>
              <a:rPr lang="ru-RU" dirty="0" smtClean="0"/>
              <a:t>ешок яблок», «Туристы», «Снежный колобок»,  «Путешествие колобка», «Красная Шапочка на новый лад»,  «Пасхальная сказочка», «Весёлые святки у </a:t>
            </a:r>
            <a:r>
              <a:rPr lang="ru-RU" dirty="0" err="1"/>
              <a:t>М</a:t>
            </a:r>
            <a:r>
              <a:rPr lang="ru-RU" dirty="0" err="1" smtClean="0"/>
              <a:t>арьюшки</a:t>
            </a:r>
            <a:r>
              <a:rPr lang="ru-RU" dirty="0" smtClean="0"/>
              <a:t>»,»Снегурочка», «Ленивая лиса» и </a:t>
            </a:r>
            <a:r>
              <a:rPr lang="ru-RU" dirty="0" err="1" smtClean="0"/>
              <a:t>мн.др</a:t>
            </a:r>
            <a:r>
              <a:rPr lang="ru-RU" dirty="0" smtClean="0"/>
              <a:t>.</a:t>
            </a:r>
            <a:endParaRPr lang="ru-RU" dirty="0"/>
          </a:p>
        </p:txBody>
      </p:sp>
      <p:pic>
        <p:nvPicPr>
          <p:cNvPr id="8" name="Объект 7" descr="C:\Users\о\Desktop\Документы Реутина\ФОТО НЕДЕЛИ ТЕАТРА\DSC00466.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44007" cy="3573017"/>
          </a:xfrm>
          <a:prstGeom prst="rect">
            <a:avLst/>
          </a:prstGeom>
          <a:noFill/>
          <a:ln>
            <a:noFill/>
          </a:ln>
        </p:spPr>
      </p:pic>
      <p:pic>
        <p:nvPicPr>
          <p:cNvPr id="9" name="Рисунок 8" descr="C:\Users\о\Desktop\Документы Реутина\ФОТО НЕДЕЛИ ТЕАТРА\DSC004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501008"/>
            <a:ext cx="4283967" cy="3024336"/>
          </a:xfrm>
          <a:prstGeom prst="rect">
            <a:avLst/>
          </a:prstGeom>
          <a:noFill/>
          <a:ln>
            <a:noFill/>
          </a:ln>
        </p:spPr>
      </p:pic>
      <p:sp>
        <p:nvSpPr>
          <p:cNvPr id="10" name="Овал 9"/>
          <p:cNvSpPr/>
          <p:nvPr/>
        </p:nvSpPr>
        <p:spPr>
          <a:xfrm>
            <a:off x="1187625" y="0"/>
            <a:ext cx="3456382" cy="69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Спектакль «Снежный колобок»</a:t>
            </a:r>
            <a:endParaRPr lang="ru-RU" dirty="0"/>
          </a:p>
        </p:txBody>
      </p:sp>
      <p:pic>
        <p:nvPicPr>
          <p:cNvPr id="7" name="Рисунок 6" descr="I:\фото недели театра\DSC00479.JPG"/>
          <p:cNvPicPr/>
          <p:nvPr/>
        </p:nvPicPr>
        <p:blipFill>
          <a:blip r:embed="rId4" cstate="print"/>
          <a:srcRect/>
          <a:stretch>
            <a:fillRect/>
          </a:stretch>
        </p:blipFill>
        <p:spPr bwMode="auto">
          <a:xfrm>
            <a:off x="0" y="3645024"/>
            <a:ext cx="4716016" cy="2952327"/>
          </a:xfrm>
          <a:prstGeom prst="rect">
            <a:avLst/>
          </a:prstGeom>
          <a:noFill/>
          <a:ln w="9525">
            <a:noFill/>
            <a:miter lim="800000"/>
            <a:headEnd/>
            <a:tailEnd/>
          </a:ln>
        </p:spPr>
      </p:pic>
    </p:spTree>
    <p:extLst>
      <p:ext uri="{BB962C8B-B14F-4D97-AF65-F5344CB8AC3E}">
        <p14:creationId xmlns:p14="http://schemas.microsoft.com/office/powerpoint/2010/main" val="294233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descr="C:\Users\о\Desktop\Документы Реутина\ФОТО ОЛЯ\IMG_3034.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731838"/>
            <a:ext cx="3816423" cy="3057201"/>
          </a:xfrm>
          <a:prstGeom prst="rect">
            <a:avLst/>
          </a:prstGeom>
          <a:noFill/>
          <a:ln>
            <a:noFill/>
          </a:ln>
        </p:spPr>
      </p:pic>
      <p:pic>
        <p:nvPicPr>
          <p:cNvPr id="6" name="Рисунок 5" descr="C:\Users\о\Desktop\Документы Реутина\ФОТО ОЛЯ\IMG_304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000634"/>
            <a:ext cx="4932040" cy="2857366"/>
          </a:xfrm>
          <a:prstGeom prst="rect">
            <a:avLst/>
          </a:prstGeom>
          <a:noFill/>
          <a:ln>
            <a:noFill/>
          </a:ln>
        </p:spPr>
      </p:pic>
      <p:sp>
        <p:nvSpPr>
          <p:cNvPr id="7" name="Овал 6"/>
          <p:cNvSpPr/>
          <p:nvPr/>
        </p:nvSpPr>
        <p:spPr>
          <a:xfrm>
            <a:off x="4139952" y="0"/>
            <a:ext cx="4752528" cy="1196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Спектакль «Путешествие колобка»</a:t>
            </a:r>
            <a:endParaRPr lang="ru-RU" dirty="0"/>
          </a:p>
        </p:txBody>
      </p:sp>
      <p:pic>
        <p:nvPicPr>
          <p:cNvPr id="8" name="Рисунок 7" descr="C:\Users\о\Desktop\Документы Реутина\ФОТО ОЛЯ\IMG_305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196752"/>
            <a:ext cx="4464496" cy="2808312"/>
          </a:xfrm>
          <a:prstGeom prst="rect">
            <a:avLst/>
          </a:prstGeom>
          <a:noFill/>
          <a:ln>
            <a:noFill/>
          </a:ln>
        </p:spPr>
      </p:pic>
      <p:pic>
        <p:nvPicPr>
          <p:cNvPr id="9" name="Рисунок 8" descr="I:\фото колобок\IMG_6275.JPG"/>
          <p:cNvPicPr/>
          <p:nvPr/>
        </p:nvPicPr>
        <p:blipFill>
          <a:blip r:embed="rId5" cstate="print"/>
          <a:srcRect/>
          <a:stretch>
            <a:fillRect/>
          </a:stretch>
        </p:blipFill>
        <p:spPr bwMode="auto">
          <a:xfrm>
            <a:off x="0" y="3789040"/>
            <a:ext cx="4211960" cy="2880320"/>
          </a:xfrm>
          <a:prstGeom prst="rect">
            <a:avLst/>
          </a:prstGeom>
          <a:noFill/>
          <a:ln w="9525">
            <a:noFill/>
            <a:miter lim="800000"/>
            <a:headEnd/>
            <a:tailEnd/>
          </a:ln>
        </p:spPr>
      </p:pic>
    </p:spTree>
    <p:extLst>
      <p:ext uri="{BB962C8B-B14F-4D97-AF65-F5344CB8AC3E}">
        <p14:creationId xmlns:p14="http://schemas.microsoft.com/office/powerpoint/2010/main" val="769708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descr="F:\ФОТО ТЕАТР 2017\ФОТО ТЕАТР 2017\IMG_5783.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355975" cy="3387144"/>
          </a:xfrm>
          <a:prstGeom prst="rect">
            <a:avLst/>
          </a:prstGeom>
          <a:noFill/>
          <a:ln>
            <a:noFill/>
          </a:ln>
        </p:spPr>
      </p:pic>
      <p:pic>
        <p:nvPicPr>
          <p:cNvPr id="5" name="Рисунок 4" descr="F:\ФОТО ТЕАТР 2017\ФОТО ТЕАТР 2017\IMG_578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
            <a:ext cx="4716016" cy="3429001"/>
          </a:xfrm>
          <a:prstGeom prst="rect">
            <a:avLst/>
          </a:prstGeom>
          <a:noFill/>
          <a:ln>
            <a:noFill/>
          </a:ln>
        </p:spPr>
      </p:pic>
      <p:pic>
        <p:nvPicPr>
          <p:cNvPr id="6" name="Рисунок 5" descr="F:\ФОТО ТЕАТР 2017\ФОТО ТЕАТР 2017\IMG_58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29000"/>
            <a:ext cx="5796135" cy="3429000"/>
          </a:xfrm>
          <a:prstGeom prst="rect">
            <a:avLst/>
          </a:prstGeom>
          <a:noFill/>
          <a:ln>
            <a:noFill/>
          </a:ln>
        </p:spPr>
      </p:pic>
      <p:pic>
        <p:nvPicPr>
          <p:cNvPr id="7" name="Рисунок 6" descr="F:\ФОТО ТЕАТР 2017\ФОТО ТЕАТР 2017\IMG_58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429000"/>
            <a:ext cx="4716016" cy="3429000"/>
          </a:xfrm>
          <a:prstGeom prst="rect">
            <a:avLst/>
          </a:prstGeom>
          <a:noFill/>
          <a:ln>
            <a:noFill/>
          </a:ln>
        </p:spPr>
      </p:pic>
      <p:sp>
        <p:nvSpPr>
          <p:cNvPr id="8" name="Овал 7"/>
          <p:cNvSpPr/>
          <p:nvPr/>
        </p:nvSpPr>
        <p:spPr>
          <a:xfrm>
            <a:off x="2898068" y="2852936"/>
            <a:ext cx="3762164"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Спектакль «Красная Шапочка на новый лад»</a:t>
            </a:r>
            <a:endParaRPr lang="ru-RU" dirty="0"/>
          </a:p>
        </p:txBody>
      </p:sp>
    </p:spTree>
    <p:extLst>
      <p:ext uri="{BB962C8B-B14F-4D97-AF65-F5344CB8AC3E}">
        <p14:creationId xmlns:p14="http://schemas.microsoft.com/office/powerpoint/2010/main" val="4518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6" name="Овал 5"/>
          <p:cNvSpPr/>
          <p:nvPr/>
        </p:nvSpPr>
        <p:spPr>
          <a:xfrm>
            <a:off x="2267744" y="116632"/>
            <a:ext cx="42484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Спектакль «Весёлые святки у </a:t>
            </a:r>
            <a:r>
              <a:rPr lang="ru-RU" dirty="0" err="1" smtClean="0"/>
              <a:t>Марьюшки</a:t>
            </a:r>
            <a:r>
              <a:rPr lang="ru-RU" dirty="0" smtClean="0"/>
              <a:t>»</a:t>
            </a:r>
            <a:endParaRPr lang="ru-RU" dirty="0"/>
          </a:p>
        </p:txBody>
      </p:sp>
      <p:pic>
        <p:nvPicPr>
          <p:cNvPr id="5" name="Рисунок 4" descr="http://a2b2.ru/storage/images/person/143641/gallery/22016/179779_preview_WP_20170119_006.jpeg"/>
          <p:cNvPicPr/>
          <p:nvPr/>
        </p:nvPicPr>
        <p:blipFill>
          <a:blip r:embed="rId2" cstate="print"/>
          <a:srcRect/>
          <a:stretch>
            <a:fillRect/>
          </a:stretch>
        </p:blipFill>
        <p:spPr bwMode="auto">
          <a:xfrm>
            <a:off x="0" y="692696"/>
            <a:ext cx="4139951" cy="3024335"/>
          </a:xfrm>
          <a:prstGeom prst="rect">
            <a:avLst/>
          </a:prstGeom>
          <a:noFill/>
          <a:ln w="9525">
            <a:noFill/>
            <a:miter lim="800000"/>
            <a:headEnd/>
            <a:tailEnd/>
          </a:ln>
        </p:spPr>
      </p:pic>
      <p:pic>
        <p:nvPicPr>
          <p:cNvPr id="7" name="Содержимое 6" descr="http://a2b2.ru/storage/images/person/143641/gallery/22016/179778_preview_WP_20170119_002.jpeg"/>
          <p:cNvPicPr>
            <a:picLocks noGrp="1"/>
          </p:cNvPicPr>
          <p:nvPr>
            <p:ph sz="quarter" idx="13"/>
          </p:nvPr>
        </p:nvPicPr>
        <p:blipFill>
          <a:blip r:embed="rId3" cstate="print"/>
          <a:srcRect/>
          <a:stretch>
            <a:fillRect/>
          </a:stretch>
        </p:blipFill>
        <p:spPr bwMode="auto">
          <a:xfrm>
            <a:off x="4211961" y="692696"/>
            <a:ext cx="4680520" cy="3024336"/>
          </a:xfrm>
          <a:prstGeom prst="rect">
            <a:avLst/>
          </a:prstGeom>
          <a:noFill/>
          <a:ln w="9525">
            <a:noFill/>
            <a:miter lim="800000"/>
            <a:headEnd/>
            <a:tailEnd/>
          </a:ln>
        </p:spPr>
      </p:pic>
      <p:pic>
        <p:nvPicPr>
          <p:cNvPr id="8" name="Рисунок 7" descr="http://a2b2.ru/storage/images/person/143641/gallery/22016/179782_preview_WP_20170119_016.jpeg"/>
          <p:cNvPicPr/>
          <p:nvPr/>
        </p:nvPicPr>
        <p:blipFill>
          <a:blip r:embed="rId4" cstate="print"/>
          <a:srcRect/>
          <a:stretch>
            <a:fillRect/>
          </a:stretch>
        </p:blipFill>
        <p:spPr bwMode="auto">
          <a:xfrm>
            <a:off x="1" y="3933056"/>
            <a:ext cx="4427984" cy="2924944"/>
          </a:xfrm>
          <a:prstGeom prst="rect">
            <a:avLst/>
          </a:prstGeom>
          <a:noFill/>
          <a:ln w="9525">
            <a:noFill/>
            <a:miter lim="800000"/>
            <a:headEnd/>
            <a:tailEnd/>
          </a:ln>
        </p:spPr>
      </p:pic>
      <p:pic>
        <p:nvPicPr>
          <p:cNvPr id="9" name="Рисунок 8" descr="http://a2b2.ru/storage/images/person/143641/gallery/22016/179783_preview_WP_20170119_025.jpeg"/>
          <p:cNvPicPr/>
          <p:nvPr/>
        </p:nvPicPr>
        <p:blipFill>
          <a:blip r:embed="rId5" cstate="print"/>
          <a:srcRect/>
          <a:stretch>
            <a:fillRect/>
          </a:stretch>
        </p:blipFill>
        <p:spPr bwMode="auto">
          <a:xfrm>
            <a:off x="4427984" y="3933056"/>
            <a:ext cx="4464495" cy="2924943"/>
          </a:xfrm>
          <a:prstGeom prst="rect">
            <a:avLst/>
          </a:prstGeom>
          <a:noFill/>
          <a:ln w="9525">
            <a:noFill/>
            <a:miter lim="800000"/>
            <a:headEnd/>
            <a:tailEnd/>
          </a:ln>
        </p:spPr>
      </p:pic>
    </p:spTree>
    <p:extLst>
      <p:ext uri="{BB962C8B-B14F-4D97-AF65-F5344CB8AC3E}">
        <p14:creationId xmlns:p14="http://schemas.microsoft.com/office/powerpoint/2010/main" val="47156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7" name="Овал 6"/>
          <p:cNvSpPr/>
          <p:nvPr/>
        </p:nvSpPr>
        <p:spPr>
          <a:xfrm>
            <a:off x="4860032" y="0"/>
            <a:ext cx="4283968" cy="1196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FFFF00"/>
                </a:solidFill>
                <a:latin typeface="Times New Roman" pitchFamily="18" charset="0"/>
                <a:cs typeface="Times New Roman" pitchFamily="18" charset="0"/>
              </a:rPr>
              <a:t>СПЕКТАКЛЬ «МЕШОК ЯБЛОК»</a:t>
            </a:r>
            <a:endParaRPr lang="ru-RU" sz="2000" b="1" dirty="0">
              <a:solidFill>
                <a:srgbClr val="FFFF00"/>
              </a:solidFill>
              <a:latin typeface="Times New Roman" pitchFamily="18" charset="0"/>
              <a:cs typeface="Times New Roman" pitchFamily="18" charset="0"/>
            </a:endParaRPr>
          </a:p>
        </p:txBody>
      </p:sp>
      <p:pic>
        <p:nvPicPr>
          <p:cNvPr id="9" name="Рисунок 8" descr="F:\DCIM\100PHOTO\SAM_1623.JPG"/>
          <p:cNvPicPr/>
          <p:nvPr/>
        </p:nvPicPr>
        <p:blipFill>
          <a:blip r:embed="rId2" cstate="print"/>
          <a:srcRect/>
          <a:stretch>
            <a:fillRect/>
          </a:stretch>
        </p:blipFill>
        <p:spPr bwMode="auto">
          <a:xfrm>
            <a:off x="0" y="0"/>
            <a:ext cx="4283968" cy="2996952"/>
          </a:xfrm>
          <a:prstGeom prst="rect">
            <a:avLst/>
          </a:prstGeom>
          <a:noFill/>
          <a:ln w="9525">
            <a:noFill/>
            <a:miter lim="800000"/>
            <a:headEnd/>
            <a:tailEnd/>
          </a:ln>
        </p:spPr>
      </p:pic>
      <p:pic>
        <p:nvPicPr>
          <p:cNvPr id="10" name="Содержимое 9" descr="F:\DCIM\100PHOTO\SAM_1626.JPG"/>
          <p:cNvPicPr>
            <a:picLocks noGrp="1"/>
          </p:cNvPicPr>
          <p:nvPr>
            <p:ph sz="quarter" idx="13"/>
          </p:nvPr>
        </p:nvPicPr>
        <p:blipFill>
          <a:blip r:embed="rId3" cstate="print"/>
          <a:srcRect/>
          <a:stretch>
            <a:fillRect/>
          </a:stretch>
        </p:blipFill>
        <p:spPr bwMode="auto">
          <a:xfrm>
            <a:off x="4572000" y="1124744"/>
            <a:ext cx="4572000" cy="3082131"/>
          </a:xfrm>
          <a:prstGeom prst="rect">
            <a:avLst/>
          </a:prstGeom>
          <a:noFill/>
          <a:ln w="9525">
            <a:noFill/>
            <a:miter lim="800000"/>
            <a:headEnd/>
            <a:tailEnd/>
          </a:ln>
        </p:spPr>
      </p:pic>
      <p:pic>
        <p:nvPicPr>
          <p:cNvPr id="11" name="Рисунок 10" descr="F:\DCIM\100PHOTO\SAM_1627.JPG"/>
          <p:cNvPicPr/>
          <p:nvPr/>
        </p:nvPicPr>
        <p:blipFill>
          <a:blip r:embed="rId4" cstate="print"/>
          <a:srcRect/>
          <a:stretch>
            <a:fillRect/>
          </a:stretch>
        </p:blipFill>
        <p:spPr bwMode="auto">
          <a:xfrm>
            <a:off x="1187624" y="3356992"/>
            <a:ext cx="4956987" cy="331236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ФОТО</a:t>
            </a:r>
            <a:endParaRPr lang="ru-RU" dirty="0"/>
          </a:p>
        </p:txBody>
      </p:sp>
      <p:sp>
        <p:nvSpPr>
          <p:cNvPr id="4" name="Овал 3"/>
          <p:cNvSpPr/>
          <p:nvPr/>
        </p:nvSpPr>
        <p:spPr>
          <a:xfrm>
            <a:off x="0" y="0"/>
            <a:ext cx="6444208" cy="6309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На занятиях дети играют, творят, создают, получают удовольствие от процесса, тем более что каждый из них играет именно того, кого он хочет. В том-то и дело, что без зрителей все мы прекрасные актеры. Но как поведет себя маленький артист в </a:t>
            </a:r>
            <a:r>
              <a:rPr lang="ru-RU" dirty="0" smtClean="0"/>
              <a:t>волнительные </a:t>
            </a:r>
            <a:r>
              <a:rPr lang="ru-RU" dirty="0"/>
              <a:t>минуты, когда зал притих, и на него смотрят такие же дети, а главное - папа, мама, бабушка, дедушка... Ведь это им он хочет показать, что он умеет, на что он способен. Из робкого мальчика или капризной девочки он превращается в героя. Как светятся глаза моих ребят от счастья и чувства собственного достоинства - им аплодируют! Аплодируют родители.</a:t>
            </a:r>
          </a:p>
        </p:txBody>
      </p:sp>
      <p:pic>
        <p:nvPicPr>
          <p:cNvPr id="5" name="Содержимое 4" descr="http://a2b2.ru/storage/images/person/143641/gallery/22016/179784_preview_WP_20170119_021.jpeg"/>
          <p:cNvPicPr>
            <a:picLocks noGrp="1"/>
          </p:cNvPicPr>
          <p:nvPr>
            <p:ph sz="quarter" idx="13"/>
          </p:nvPr>
        </p:nvPicPr>
        <p:blipFill>
          <a:blip r:embed="rId2" cstate="print"/>
          <a:srcRect/>
          <a:stretch>
            <a:fillRect/>
          </a:stretch>
        </p:blipFill>
        <p:spPr bwMode="auto">
          <a:xfrm>
            <a:off x="5508104" y="1340768"/>
            <a:ext cx="3635895" cy="4032447"/>
          </a:xfrm>
          <a:prstGeom prst="rect">
            <a:avLst/>
          </a:prstGeom>
          <a:noFill/>
          <a:ln w="9525">
            <a:noFill/>
            <a:miter lim="800000"/>
            <a:headEnd/>
            <a:tailEnd/>
          </a:ln>
        </p:spPr>
      </p:pic>
    </p:spTree>
    <p:extLst>
      <p:ext uri="{BB962C8B-B14F-4D97-AF65-F5344CB8AC3E}">
        <p14:creationId xmlns:p14="http://schemas.microsoft.com/office/powerpoint/2010/main" val="1478019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0" y="731520"/>
            <a:ext cx="7543800" cy="3474720"/>
          </a:xfrm>
        </p:spPr>
        <p:txBody>
          <a:bodyPr/>
          <a:lstStyle/>
          <a:p>
            <a:endParaRPr lang="ru-RU" dirty="0"/>
          </a:p>
        </p:txBody>
      </p:sp>
      <p:sp>
        <p:nvSpPr>
          <p:cNvPr id="4" name="Овал 3"/>
          <p:cNvSpPr/>
          <p:nvPr/>
        </p:nvSpPr>
        <p:spPr>
          <a:xfrm>
            <a:off x="2123728" y="0"/>
            <a:ext cx="4968552" cy="69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РАБОТА С РОДИТЕЛЯМИ</a:t>
            </a:r>
            <a:endParaRPr lang="ru-RU" dirty="0"/>
          </a:p>
        </p:txBody>
      </p:sp>
      <p:sp>
        <p:nvSpPr>
          <p:cNvPr id="5" name="Скругленный прямоугольник 4"/>
          <p:cNvSpPr/>
          <p:nvPr/>
        </p:nvSpPr>
        <p:spPr>
          <a:xfrm>
            <a:off x="0" y="764704"/>
            <a:ext cx="9144000" cy="6093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a:t>
            </a:r>
            <a:endParaRPr lang="ru-RU" dirty="0"/>
          </a:p>
          <a:p>
            <a:r>
              <a:rPr lang="ru-RU" dirty="0" smtClean="0"/>
              <a:t>Успешную </a:t>
            </a:r>
            <a:r>
              <a:rPr lang="ru-RU" dirty="0"/>
              <a:t>работу с детьми по развитию актёрского мастерства  в процессе театрализованных </a:t>
            </a:r>
            <a:r>
              <a:rPr lang="ru-RU" dirty="0" smtClean="0"/>
              <a:t>игр </a:t>
            </a:r>
            <a:r>
              <a:rPr lang="ru-RU" dirty="0"/>
              <a:t>невозможно выстроить без партнерских отношений с родителями. . </a:t>
            </a:r>
            <a:r>
              <a:rPr lang="ru-RU" dirty="0" smtClean="0"/>
              <a:t>Беседовала </a:t>
            </a:r>
            <a:r>
              <a:rPr lang="ru-RU" dirty="0"/>
              <a:t>с ними, </a:t>
            </a:r>
            <a:r>
              <a:rPr lang="ru-RU" dirty="0" smtClean="0"/>
              <a:t>просила </a:t>
            </a:r>
            <a:r>
              <a:rPr lang="ru-RU" dirty="0"/>
              <a:t>присутствовать по мере возможности на детских выступлениях, </a:t>
            </a:r>
            <a:r>
              <a:rPr lang="ru-RU" dirty="0" smtClean="0"/>
              <a:t>обсуждали с </a:t>
            </a:r>
            <a:r>
              <a:rPr lang="ru-RU" dirty="0"/>
              <a:t>детьми перед спектаклем особенности той роли, которую ему предстоит </a:t>
            </a:r>
            <a:r>
              <a:rPr lang="ru-RU" dirty="0" smtClean="0"/>
              <a:t>играть. </a:t>
            </a:r>
            <a:r>
              <a:rPr lang="ru-RU" dirty="0" smtClean="0"/>
              <a:t>Предлагала </a:t>
            </a:r>
            <a:r>
              <a:rPr lang="ru-RU" dirty="0" smtClean="0"/>
              <a:t>родителям </a:t>
            </a:r>
            <a:r>
              <a:rPr lang="ru-RU" dirty="0"/>
              <a:t>в домашних условиях,   помочь разыграть полюбившуюся сказку. Рассказывать в присутствии ребенка о его достижениях. Рассказывать ребенку о собственных впечатлениях, полученных в результате просмотра спектаклей, кинофильмов и т.п</a:t>
            </a:r>
            <a:r>
              <a:rPr lang="ru-RU" dirty="0" smtClean="0"/>
              <a:t>.</a:t>
            </a:r>
            <a:endParaRPr lang="ru-RU" dirty="0"/>
          </a:p>
          <a:p>
            <a:r>
              <a:rPr lang="ru-RU" dirty="0" smtClean="0"/>
              <a:t>Родители оказывали помощь </a:t>
            </a:r>
            <a:r>
              <a:rPr lang="ru-RU" dirty="0"/>
              <a:t>в изготовлении костюмов, </a:t>
            </a:r>
            <a:r>
              <a:rPr lang="ru-RU" dirty="0" smtClean="0"/>
              <a:t>  </a:t>
            </a:r>
            <a:r>
              <a:rPr lang="ru-RU" dirty="0"/>
              <a:t>созданию атрибутов и развивающей среды в групповом помещении, участие в театрализованных праздниках. Для привлечения внимания со стороны родителей к театрализованной деятельности в группе на родительском собрании провела консультации: «Театрализованная игра – источник творчества и самовыражения дошкольников», «Изготовление театральной игрушки в домашних условиях», беседы, оформила памятки и другие материалы. </a:t>
            </a:r>
            <a:r>
              <a:rPr lang="ru-RU" dirty="0" smtClean="0"/>
              <a:t> </a:t>
            </a:r>
            <a:endParaRPr lang="ru-RU" dirty="0"/>
          </a:p>
        </p:txBody>
      </p:sp>
    </p:spTree>
    <p:extLst>
      <p:ext uri="{BB962C8B-B14F-4D97-AF65-F5344CB8AC3E}">
        <p14:creationId xmlns:p14="http://schemas.microsoft.com/office/powerpoint/2010/main" val="2570870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3"/>
          </p:nvPr>
        </p:nvSpPr>
        <p:spPr/>
        <p:txBody>
          <a:bodyPr/>
          <a:lstStyle/>
          <a:p>
            <a:endParaRPr lang="ru-RU"/>
          </a:p>
        </p:txBody>
      </p:sp>
      <p:sp>
        <p:nvSpPr>
          <p:cNvPr id="4" name="Скругленный прямоугольник 3"/>
          <p:cNvSpPr/>
          <p:nvPr/>
        </p:nvSpPr>
        <p:spPr>
          <a:xfrm>
            <a:off x="0" y="1268760"/>
            <a:ext cx="9144000" cy="5589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129" name="Rectangle 1"/>
          <p:cNvSpPr>
            <a:spLocks noChangeArrowheads="1"/>
          </p:cNvSpPr>
          <p:nvPr/>
        </p:nvSpPr>
        <p:spPr bwMode="auto">
          <a:xfrm rot="10800000" flipV="1">
            <a:off x="0" y="1222907"/>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60363"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Я считаю, что результат  моей работы -  это   неисчерпаемый источник развития чувств, переживаний и эмоциональных открытий, способ приобщения к духовному богатству. В результате ребенок познает мир умом и сердцем, выражая свое отношение к добру и злу; познает радость, связанную с преодолением трудностей общения, неуверенности в себе.</a:t>
            </a:r>
            <a:endParaRPr kumimoji="0" lang="ru-RU"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360363"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Для меня важно в моей деятельности не количество занятий искусством с детьми, а то, как я их провожу,  творческий  потенциал дошкольника, соотношение с ходом детской жизни, насколько они гармонично сочетаются с созвучием живой природы ребенка. Я не утверждаю  категорично,  что научить творчеству можно, но создавать условия для его проявления – в наших силах.</a:t>
            </a:r>
            <a:endParaRPr kumimoji="0" lang="ru-RU"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360363"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Проработав по этой теме,  и проводя  диагностику </a:t>
            </a:r>
            <a:r>
              <a:rPr lang="ru-RU" b="1" dirty="0" smtClean="0">
                <a:solidFill>
                  <a:schemeClr val="bg1"/>
                </a:solidFill>
                <a:latin typeface="Times New Roman" pitchFamily="18" charset="0"/>
                <a:ea typeface="Times New Roman" pitchFamily="18" charset="0"/>
                <a:cs typeface="Times New Roman" pitchFamily="18" charset="0"/>
              </a:rPr>
              <a:t>я </a:t>
            </a:r>
            <a:r>
              <a:rPr kumimoji="0" lang="ru-RU"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убедилась, что занятия в театральном кружке  помогают решить многие задачи: раскрепощение ребенка и овладение им навыков общения и коллективного творчества, совершенствование артистических навыков, активизирование мыслительного процесса, развитие  чувства соучастия и сопереживания</a:t>
            </a:r>
            <a:r>
              <a:rPr kumimoji="0" lang="ru-RU" sz="1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Овал 5"/>
          <p:cNvSpPr/>
          <p:nvPr/>
        </p:nvSpPr>
        <p:spPr>
          <a:xfrm>
            <a:off x="683568" y="0"/>
            <a:ext cx="4824536" cy="1196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itchFamily="18" charset="0"/>
                <a:cs typeface="Times New Roman" pitchFamily="18" charset="0"/>
              </a:rPr>
              <a:t>ВЫВОД</a:t>
            </a:r>
            <a:endParaRPr lang="ru-RU" sz="2800" b="1"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TextBox 3"/>
          <p:cNvSpPr txBox="1"/>
          <p:nvPr/>
        </p:nvSpPr>
        <p:spPr>
          <a:xfrm>
            <a:off x="1979712" y="1628800"/>
            <a:ext cx="1367682" cy="707886"/>
          </a:xfrm>
          <a:prstGeom prst="rect">
            <a:avLst/>
          </a:prstGeom>
          <a:noFill/>
        </p:spPr>
        <p:txBody>
          <a:bodyPr wrap="none" rtlCol="0">
            <a:spAutoFit/>
          </a:bodyPr>
          <a:lstStyle/>
          <a:p>
            <a:r>
              <a:rPr lang="ru-RU" sz="4000" dirty="0" smtClean="0"/>
              <a:t>фото</a:t>
            </a:r>
            <a:endParaRPr lang="ru-RU" sz="4000" dirty="0"/>
          </a:p>
        </p:txBody>
      </p:sp>
      <p:sp>
        <p:nvSpPr>
          <p:cNvPr id="5" name="Прямоугольник 4"/>
          <p:cNvSpPr/>
          <p:nvPr/>
        </p:nvSpPr>
        <p:spPr>
          <a:xfrm>
            <a:off x="40013" y="1"/>
            <a:ext cx="9144000" cy="2780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Ребенок начинает чувствовать, осознает, что не существует истины одной для всех, ребенок учится уважать чужое мнение, быть терпимым к различным точкам зрения, учится преобразовывать мир, </a:t>
            </a:r>
            <a:r>
              <a:rPr lang="ru-RU" sz="1600" dirty="0" err="1"/>
              <a:t>задействуя</a:t>
            </a:r>
            <a:r>
              <a:rPr lang="ru-RU" sz="1600" dirty="0"/>
              <a:t> фантазию, воображение, общение с окружающими людьми. Формируется думающий, чувствующий, любящий и активный человек, готовый к творческой деятельности в любой области</a:t>
            </a:r>
            <a:r>
              <a:rPr lang="ru-RU" sz="1600" dirty="0" smtClean="0"/>
              <a:t>.</a:t>
            </a:r>
            <a:br>
              <a:rPr lang="ru-RU" sz="1600" dirty="0" smtClean="0"/>
            </a:br>
            <a:r>
              <a:rPr lang="ru-RU" sz="1600" dirty="0" smtClean="0"/>
              <a:t>Таким образом, работа по всестороннему развитию личности детей через театрализованную деятельность становится эффективной, если её проводить систематически, планомерно, </a:t>
            </a:r>
            <a:r>
              <a:rPr lang="ru-RU" sz="1600" dirty="0"/>
              <a:t>т</a:t>
            </a:r>
            <a:r>
              <a:rPr lang="ru-RU" sz="1600" dirty="0" smtClean="0"/>
              <a:t>ворчески!</a:t>
            </a:r>
            <a:br>
              <a:rPr lang="ru-RU" sz="1600" dirty="0" smtClean="0"/>
            </a:br>
            <a:r>
              <a:rPr lang="ru-RU" sz="1600" dirty="0" smtClean="0"/>
              <a:t>Современная психолого-педагогическая литература по творческому воспитанию детей помогла мне правильно организовать процесс обучения и воспитания в детском саду.</a:t>
            </a:r>
            <a:endParaRPr lang="ru-RU" sz="1600" dirty="0"/>
          </a:p>
        </p:txBody>
      </p:sp>
      <p:sp>
        <p:nvSpPr>
          <p:cNvPr id="6" name="Овал 5"/>
          <p:cNvSpPr/>
          <p:nvPr/>
        </p:nvSpPr>
        <p:spPr>
          <a:xfrm>
            <a:off x="3707904" y="4077072"/>
            <a:ext cx="338437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a:t>
            </a:r>
            <a:endParaRPr lang="ru-RU" dirty="0"/>
          </a:p>
        </p:txBody>
      </p:sp>
      <p:pic>
        <p:nvPicPr>
          <p:cNvPr id="7" name="Содержимое 6" descr="F:\Photos\Captured\Photo0428.jpg"/>
          <p:cNvPicPr>
            <a:picLocks noGrp="1"/>
          </p:cNvPicPr>
          <p:nvPr>
            <p:ph sz="quarter" idx="13"/>
          </p:nvPr>
        </p:nvPicPr>
        <p:blipFill>
          <a:blip r:embed="rId2" cstate="print"/>
          <a:srcRect/>
          <a:stretch>
            <a:fillRect/>
          </a:stretch>
        </p:blipFill>
        <p:spPr bwMode="auto">
          <a:xfrm>
            <a:off x="1" y="2924944"/>
            <a:ext cx="5004047" cy="3744416"/>
          </a:xfrm>
          <a:prstGeom prst="rect">
            <a:avLst/>
          </a:prstGeom>
          <a:noFill/>
          <a:ln w="9525">
            <a:noFill/>
            <a:miter lim="800000"/>
            <a:headEnd/>
            <a:tailEnd/>
          </a:ln>
        </p:spPr>
      </p:pic>
      <p:sp>
        <p:nvSpPr>
          <p:cNvPr id="8" name="Овал 7"/>
          <p:cNvSpPr/>
          <p:nvPr/>
        </p:nvSpPr>
        <p:spPr>
          <a:xfrm>
            <a:off x="827584" y="2780928"/>
            <a:ext cx="295232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latin typeface="Times New Roman" pitchFamily="18" charset="0"/>
                <a:cs typeface="Times New Roman" pitchFamily="18" charset="0"/>
              </a:rPr>
              <a:t>Инсценировка: «Пасхальное яичко»</a:t>
            </a:r>
            <a:endParaRPr lang="ru-RU" sz="1600" b="1" dirty="0">
              <a:latin typeface="Times New Roman" pitchFamily="18" charset="0"/>
              <a:cs typeface="Times New Roman" pitchFamily="18" charset="0"/>
            </a:endParaRPr>
          </a:p>
        </p:txBody>
      </p:sp>
      <p:pic>
        <p:nvPicPr>
          <p:cNvPr id="9" name="Рисунок 8" descr="F:\Photos\Captured\Photo0421.jpg"/>
          <p:cNvPicPr/>
          <p:nvPr/>
        </p:nvPicPr>
        <p:blipFill>
          <a:blip r:embed="rId3" cstate="print"/>
          <a:srcRect/>
          <a:stretch>
            <a:fillRect/>
          </a:stretch>
        </p:blipFill>
        <p:spPr bwMode="auto">
          <a:xfrm>
            <a:off x="5004048" y="2924944"/>
            <a:ext cx="4139952" cy="3744416"/>
          </a:xfrm>
          <a:prstGeom prst="rect">
            <a:avLst/>
          </a:prstGeom>
          <a:noFill/>
          <a:ln w="9525">
            <a:noFill/>
            <a:miter lim="800000"/>
            <a:headEnd/>
            <a:tailEnd/>
          </a:ln>
        </p:spPr>
      </p:pic>
      <p:sp>
        <p:nvSpPr>
          <p:cNvPr id="10" name="Овал 9"/>
          <p:cNvSpPr/>
          <p:nvPr/>
        </p:nvSpPr>
        <p:spPr>
          <a:xfrm>
            <a:off x="7164288" y="2924944"/>
            <a:ext cx="19797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«Заячьи слёзы»</a:t>
            </a:r>
            <a:endParaRPr lang="ru-RU" dirty="0"/>
          </a:p>
        </p:txBody>
      </p:sp>
    </p:spTree>
    <p:extLst>
      <p:ext uri="{BB962C8B-B14F-4D97-AF65-F5344CB8AC3E}">
        <p14:creationId xmlns:p14="http://schemas.microsoft.com/office/powerpoint/2010/main" val="3699223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dirty="0"/>
          </a:p>
        </p:txBody>
      </p:sp>
      <p:sp>
        <p:nvSpPr>
          <p:cNvPr id="4" name="Овал 3"/>
          <p:cNvSpPr/>
          <p:nvPr/>
        </p:nvSpPr>
        <p:spPr>
          <a:xfrm>
            <a:off x="2267744" y="0"/>
            <a:ext cx="4176464" cy="620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ЗАКЛЮЧЕНИЕ</a:t>
            </a:r>
            <a:endParaRPr lang="ru-RU" dirty="0"/>
          </a:p>
        </p:txBody>
      </p:sp>
      <p:sp>
        <p:nvSpPr>
          <p:cNvPr id="5" name="Скругленный прямоугольник 4"/>
          <p:cNvSpPr/>
          <p:nvPr/>
        </p:nvSpPr>
        <p:spPr>
          <a:xfrm>
            <a:off x="251520" y="692696"/>
            <a:ext cx="8640960" cy="6165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В заключении хочу отметить, детство – это совсем не маленькая страна, это – огромная планета, где каждый ребенок имеет свои таланты: художественные, актерские, музыкальные. Важно бережно и уважительно относиться к детскому творчеству, в каком бы виде оно не проявлялось. </a:t>
            </a:r>
            <a:br>
              <a:rPr lang="ru-RU" dirty="0"/>
            </a:br>
            <a:r>
              <a:rPr lang="ru-RU" dirty="0"/>
              <a:t/>
            </a:r>
            <a:br>
              <a:rPr lang="ru-RU" dirty="0"/>
            </a:br>
            <a:r>
              <a:rPr lang="ru-RU" b="1" dirty="0"/>
              <a:t>Недаром дети любят сказку,</a:t>
            </a:r>
            <a:br>
              <a:rPr lang="ru-RU" b="1" dirty="0"/>
            </a:br>
            <a:r>
              <a:rPr lang="ru-RU" b="1" dirty="0"/>
              <a:t> Ведь сказка тем и хороша, </a:t>
            </a:r>
            <a:br>
              <a:rPr lang="ru-RU" b="1" dirty="0"/>
            </a:br>
            <a:r>
              <a:rPr lang="ru-RU" b="1" dirty="0"/>
              <a:t>Что в ней счастливую развязку </a:t>
            </a:r>
            <a:br>
              <a:rPr lang="ru-RU" b="1" dirty="0"/>
            </a:br>
            <a:r>
              <a:rPr lang="ru-RU" b="1" dirty="0"/>
              <a:t>Уже предчувствует душа.</a:t>
            </a:r>
            <a:br>
              <a:rPr lang="ru-RU" b="1" dirty="0"/>
            </a:br>
            <a:r>
              <a:rPr lang="ru-RU" b="1" dirty="0"/>
              <a:t> И на любые испытанья</a:t>
            </a:r>
            <a:br>
              <a:rPr lang="ru-RU" b="1" dirty="0"/>
            </a:br>
            <a:r>
              <a:rPr lang="ru-RU" b="1" dirty="0"/>
              <a:t> Согласны храбрые сердца </a:t>
            </a:r>
            <a:br>
              <a:rPr lang="ru-RU" b="1" dirty="0"/>
            </a:br>
            <a:r>
              <a:rPr lang="ru-RU" b="1" dirty="0"/>
              <a:t>В нетерпеливом ожиданье</a:t>
            </a:r>
            <a:br>
              <a:rPr lang="ru-RU" b="1" dirty="0"/>
            </a:br>
            <a:r>
              <a:rPr lang="ru-RU" b="1" dirty="0"/>
              <a:t> Благополучного конца. </a:t>
            </a:r>
            <a:br>
              <a:rPr lang="ru-RU" b="1" dirty="0"/>
            </a:br>
            <a:r>
              <a:rPr lang="ru-RU" b="1" dirty="0"/>
              <a:t>Прекрасен сказок мир воздушный </a:t>
            </a:r>
            <a:br>
              <a:rPr lang="ru-RU" b="1" dirty="0"/>
            </a:br>
            <a:r>
              <a:rPr lang="ru-RU" b="1" dirty="0"/>
              <a:t>– К нему с младенчества привык, </a:t>
            </a:r>
            <a:br>
              <a:rPr lang="ru-RU" b="1" dirty="0"/>
            </a:br>
            <a:r>
              <a:rPr lang="ru-RU" b="1" dirty="0"/>
              <a:t>Мне мил и дорог простодушный, </a:t>
            </a:r>
            <a:br>
              <a:rPr lang="ru-RU" b="1" dirty="0"/>
            </a:br>
            <a:r>
              <a:rPr lang="ru-RU" b="1" dirty="0"/>
              <a:t>Животворящий их язык. </a:t>
            </a:r>
            <a:br>
              <a:rPr lang="ru-RU" b="1" dirty="0"/>
            </a:br>
            <a:r>
              <a:rPr lang="ru-RU" b="1" dirty="0"/>
              <a:t>(К.М. Фофанов)</a:t>
            </a:r>
            <a:endParaRPr lang="ru-RU" dirty="0"/>
          </a:p>
        </p:txBody>
      </p:sp>
      <p:pic>
        <p:nvPicPr>
          <p:cNvPr id="6" name="Рисунок 5" descr="F:\DCIM\100PHOTO\SAM_1763.JPG"/>
          <p:cNvPicPr/>
          <p:nvPr/>
        </p:nvPicPr>
        <p:blipFill>
          <a:blip r:embed="rId2" cstate="print"/>
          <a:srcRect/>
          <a:stretch>
            <a:fillRect/>
          </a:stretch>
        </p:blipFill>
        <p:spPr bwMode="auto">
          <a:xfrm>
            <a:off x="4860033" y="4365104"/>
            <a:ext cx="3744416" cy="2492896"/>
          </a:xfrm>
          <a:prstGeom prst="rect">
            <a:avLst/>
          </a:prstGeom>
          <a:noFill/>
          <a:ln w="9525">
            <a:noFill/>
            <a:miter lim="800000"/>
            <a:headEnd/>
            <a:tailEnd/>
          </a:ln>
        </p:spPr>
      </p:pic>
      <p:pic>
        <p:nvPicPr>
          <p:cNvPr id="7" name="Рисунок 6" descr="F:\DCIM\101PHOTO\SAM_1151.JPG"/>
          <p:cNvPicPr/>
          <p:nvPr/>
        </p:nvPicPr>
        <p:blipFill>
          <a:blip r:embed="rId3" cstate="print"/>
          <a:srcRect/>
          <a:stretch>
            <a:fillRect/>
          </a:stretch>
        </p:blipFill>
        <p:spPr bwMode="auto">
          <a:xfrm>
            <a:off x="4860032" y="2276872"/>
            <a:ext cx="3024336" cy="2452290"/>
          </a:xfrm>
          <a:prstGeom prst="rect">
            <a:avLst/>
          </a:prstGeom>
          <a:noFill/>
          <a:ln w="9525">
            <a:noFill/>
            <a:miter lim="800000"/>
            <a:headEnd/>
            <a:tailEnd/>
          </a:ln>
        </p:spPr>
      </p:pic>
    </p:spTree>
    <p:extLst>
      <p:ext uri="{BB962C8B-B14F-4D97-AF65-F5344CB8AC3E}">
        <p14:creationId xmlns:p14="http://schemas.microsoft.com/office/powerpoint/2010/main" val="173961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p:txBody>
          <a:bodyPr/>
          <a:lstStyle/>
          <a:p>
            <a:r>
              <a:rPr lang="ru-RU" dirty="0" smtClean="0"/>
              <a:t>                                 </a:t>
            </a:r>
            <a:endParaRPr lang="ru-RU" dirty="0"/>
          </a:p>
        </p:txBody>
      </p:sp>
      <p:sp>
        <p:nvSpPr>
          <p:cNvPr id="4" name="Скругленный прямоугольник 3"/>
          <p:cNvSpPr/>
          <p:nvPr/>
        </p:nvSpPr>
        <p:spPr>
          <a:xfrm>
            <a:off x="-30623" y="0"/>
            <a:ext cx="4170575"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Преодолевая пространство и время, сочетая возможности нескольких видов искусства – музыки, танца, литературы и актерской игры, театр обладает огромной силой воздействия на эмоциональный мир ребенка. Занятия сценическим искусством не только вводят детей в мир прекрасного, но и развивают сферу чувств, будят сочувствие, сострадание, развивают способность поставить себя на место другого, радоваться и тревожиться вместе с ним. И главное оно способствует формированию личности ребенка, вырабатывая определенную систему ценностей, чувство ответственности за общее дело, вызывает желание заявить о себе в среде сверстников и взрослых.</a:t>
            </a:r>
          </a:p>
        </p:txBody>
      </p:sp>
      <p:pic>
        <p:nvPicPr>
          <p:cNvPr id="5" name="Рисунок 4" descr="C:\Users\home\Desktop\мои фото\SAM_0408.JPG"/>
          <p:cNvPicPr/>
          <p:nvPr/>
        </p:nvPicPr>
        <p:blipFill>
          <a:blip r:embed="rId2" cstate="print"/>
          <a:srcRect/>
          <a:stretch>
            <a:fillRect/>
          </a:stretch>
        </p:blipFill>
        <p:spPr bwMode="auto">
          <a:xfrm>
            <a:off x="4139952" y="0"/>
            <a:ext cx="5004048" cy="3429000"/>
          </a:xfrm>
          <a:prstGeom prst="rect">
            <a:avLst/>
          </a:prstGeom>
          <a:noFill/>
          <a:ln w="9525">
            <a:noFill/>
            <a:miter lim="800000"/>
            <a:headEnd/>
            <a:tailEnd/>
          </a:ln>
        </p:spPr>
      </p:pic>
      <p:pic>
        <p:nvPicPr>
          <p:cNvPr id="6" name="Рисунок 5" descr="C:\Users\home\Desktop\мои фото\SAM_0412.JPG"/>
          <p:cNvPicPr/>
          <p:nvPr/>
        </p:nvPicPr>
        <p:blipFill>
          <a:blip r:embed="rId3" cstate="print"/>
          <a:srcRect/>
          <a:stretch>
            <a:fillRect/>
          </a:stretch>
        </p:blipFill>
        <p:spPr bwMode="auto">
          <a:xfrm>
            <a:off x="4139952" y="3429000"/>
            <a:ext cx="4978289" cy="3429000"/>
          </a:xfrm>
          <a:prstGeom prst="rect">
            <a:avLst/>
          </a:prstGeom>
          <a:noFill/>
          <a:ln w="9525">
            <a:noFill/>
            <a:miter lim="800000"/>
            <a:headEnd/>
            <a:tailEnd/>
          </a:ln>
        </p:spPr>
      </p:pic>
    </p:spTree>
    <p:extLst>
      <p:ext uri="{BB962C8B-B14F-4D97-AF65-F5344CB8AC3E}">
        <p14:creationId xmlns:p14="http://schemas.microsoft.com/office/powerpoint/2010/main" val="2246043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sp>
        <p:nvSpPr>
          <p:cNvPr id="4" name="TextBox 3"/>
          <p:cNvSpPr txBox="1"/>
          <p:nvPr/>
        </p:nvSpPr>
        <p:spPr>
          <a:xfrm>
            <a:off x="1979712" y="2204864"/>
            <a:ext cx="1571264" cy="369332"/>
          </a:xfrm>
          <a:prstGeom prst="rect">
            <a:avLst/>
          </a:prstGeom>
          <a:noFill/>
        </p:spPr>
        <p:txBody>
          <a:bodyPr wrap="none" rtlCol="0">
            <a:spAutoFit/>
          </a:bodyPr>
          <a:lstStyle/>
          <a:p>
            <a:r>
              <a:rPr lang="ru-RU" dirty="0" smtClean="0"/>
              <a:t>ЛИТЕРАТУРА</a:t>
            </a:r>
            <a:endParaRPr lang="ru-RU" dirty="0"/>
          </a:p>
        </p:txBody>
      </p:sp>
      <p:sp>
        <p:nvSpPr>
          <p:cNvPr id="5" name="Скругленный прямоугольник 4"/>
          <p:cNvSpPr/>
          <p:nvPr/>
        </p:nvSpPr>
        <p:spPr>
          <a:xfrm>
            <a:off x="0" y="620688"/>
            <a:ext cx="9144000" cy="6237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600" dirty="0" smtClean="0">
                <a:latin typeface="Times New Roman" pitchFamily="18" charset="0"/>
                <a:cs typeface="Times New Roman" pitchFamily="18" charset="0"/>
              </a:rPr>
              <a:t>1. Артёмова </a:t>
            </a:r>
            <a:r>
              <a:rPr lang="ru-RU" sz="1600" dirty="0" err="1" smtClean="0">
                <a:latin typeface="Times New Roman" pitchFamily="18" charset="0"/>
                <a:cs typeface="Times New Roman" pitchFamily="18" charset="0"/>
              </a:rPr>
              <a:t>Л.В.-Театрализованные</a:t>
            </a:r>
            <a:r>
              <a:rPr lang="ru-RU" sz="1600" dirty="0" smtClean="0">
                <a:latin typeface="Times New Roman" pitchFamily="18" charset="0"/>
                <a:cs typeface="Times New Roman" pitchFamily="18" charset="0"/>
              </a:rPr>
              <a:t> игры дошкольников. М.Просвещение, 1991г.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2.Ильев Е.А. Технология театральной педагогики в формировании и реализации замысла школьного урока. М.АО Аспект-пресс, 1993г.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3.Антипина А.Е. Театрализованная деятельность в детском саду. М. ТЦ –Сфера, 2003г.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4.Кобалевский Д.Б. Воспитание ума и </a:t>
            </a:r>
            <a:r>
              <a:rPr lang="ru-RU" sz="1600" dirty="0" err="1" smtClean="0">
                <a:latin typeface="Times New Roman" pitchFamily="18" charset="0"/>
                <a:cs typeface="Times New Roman" pitchFamily="18" charset="0"/>
              </a:rPr>
              <a:t>сердца.М.Просвещение</a:t>
            </a:r>
            <a:r>
              <a:rPr lang="ru-RU" sz="1600" dirty="0" smtClean="0">
                <a:latin typeface="Times New Roman" pitchFamily="18" charset="0"/>
                <a:cs typeface="Times New Roman" pitchFamily="18" charset="0"/>
              </a:rPr>
              <a:t>, 1991г.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5. </a:t>
            </a:r>
            <a:r>
              <a:rPr lang="ru-RU" sz="1600" dirty="0" err="1" smtClean="0">
                <a:latin typeface="Times New Roman" pitchFamily="18" charset="0"/>
                <a:cs typeface="Times New Roman" pitchFamily="18" charset="0"/>
              </a:rPr>
              <a:t>Маханёва</a:t>
            </a:r>
            <a:r>
              <a:rPr lang="ru-RU" sz="1600" dirty="0" smtClean="0">
                <a:latin typeface="Times New Roman" pitchFamily="18" charset="0"/>
                <a:cs typeface="Times New Roman" pitchFamily="18" charset="0"/>
              </a:rPr>
              <a:t> М.Д.  Театрализованные занятия в детском саду. М. ТЦ –Сфера, 2003г.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6. Синицын Е. Б. Умные сказки М.Аист, 1998г.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7.Сорокина Н.Ф. Играем в кукольный театр. М. </a:t>
            </a:r>
            <a:r>
              <a:rPr lang="ru-RU" sz="1600" dirty="0" err="1" smtClean="0">
                <a:latin typeface="Times New Roman" pitchFamily="18" charset="0"/>
                <a:cs typeface="Times New Roman" pitchFamily="18" charset="0"/>
              </a:rPr>
              <a:t>Аркти</a:t>
            </a:r>
            <a:r>
              <a:rPr lang="ru-RU" sz="1600" dirty="0" smtClean="0">
                <a:latin typeface="Times New Roman" pitchFamily="18" charset="0"/>
                <a:cs typeface="Times New Roman" pitchFamily="18" charset="0"/>
              </a:rPr>
              <a:t> 2002г.</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8. </a:t>
            </a:r>
            <a:r>
              <a:rPr lang="ru-RU" sz="1600" dirty="0" err="1" smtClean="0">
                <a:latin typeface="Times New Roman" pitchFamily="18" charset="0"/>
                <a:cs typeface="Times New Roman" pitchFamily="18" charset="0"/>
              </a:rPr>
              <a:t>Аромштам</a:t>
            </a:r>
            <a:r>
              <a:rPr lang="ru-RU" sz="1600" dirty="0" smtClean="0">
                <a:latin typeface="Times New Roman" pitchFamily="18" charset="0"/>
                <a:cs typeface="Times New Roman" pitchFamily="18" charset="0"/>
              </a:rPr>
              <a:t>. М Праздник с человеческим лицом /Дошкольное образование № 4, 2004г./</a:t>
            </a:r>
          </a:p>
          <a:p>
            <a:pPr lvl="0"/>
            <a:r>
              <a:rPr lang="ru-RU" sz="1600" dirty="0" smtClean="0">
                <a:latin typeface="Times New Roman" pitchFamily="18" charset="0"/>
                <a:cs typeface="Times New Roman" pitchFamily="18" charset="0"/>
              </a:rPr>
              <a:t>9.Гавришева Л.Б. Музыка, игра-театр! – СПб.: «Детство-ПРЕСС», 2004. – 80 с.</a:t>
            </a:r>
          </a:p>
          <a:p>
            <a:pPr lvl="0"/>
            <a:r>
              <a:rPr lang="ru-RU" sz="1600" dirty="0" smtClean="0">
                <a:latin typeface="Times New Roman" pitchFamily="18" charset="0"/>
                <a:cs typeface="Times New Roman" pitchFamily="18" charset="0"/>
              </a:rPr>
              <a:t>10.Бодраченко И.В. Театрализованные музыкальные представления для детей дошкольного возраста М.: Айрис-пресс, 2006. – 144 с.: ил.</a:t>
            </a:r>
          </a:p>
          <a:p>
            <a:r>
              <a:rPr lang="ru-RU" sz="1600" dirty="0" smtClean="0">
                <a:latin typeface="Times New Roman" pitchFamily="18" charset="0"/>
                <a:cs typeface="Times New Roman" pitchFamily="18" charset="0"/>
              </a:rPr>
              <a:t>11.Зазульская О. «Кувшин эмоций». \Обруч №6 2005., </a:t>
            </a:r>
            <a:r>
              <a:rPr lang="ru-RU" sz="1600" dirty="0" err="1" smtClean="0">
                <a:latin typeface="Times New Roman" pitchFamily="18" charset="0"/>
                <a:cs typeface="Times New Roman" pitchFamily="18" charset="0"/>
              </a:rPr>
              <a:t>стр</a:t>
            </a:r>
            <a:r>
              <a:rPr lang="ru-RU" sz="1600" dirty="0" smtClean="0">
                <a:latin typeface="Times New Roman" pitchFamily="18" charset="0"/>
                <a:cs typeface="Times New Roman" pitchFamily="18" charset="0"/>
              </a:rPr>
              <a:t> 10\</a:t>
            </a:r>
            <a:r>
              <a:rPr lang="ru-RU" sz="1600" dirty="0" smtClean="0"/>
              <a:t>1. </a:t>
            </a:r>
            <a:br>
              <a:rPr lang="ru-RU" sz="1600" dirty="0" smtClean="0"/>
            </a:br>
            <a:r>
              <a:rPr lang="ru-RU" sz="1600" dirty="0" smtClean="0">
                <a:latin typeface="Times New Roman" pitchFamily="18" charset="0"/>
                <a:cs typeface="Times New Roman" pitchFamily="18" charset="0"/>
              </a:rPr>
              <a:t>12.Т.И.Петрова, Е.Я.Сергеева, Е.С.Петрова “Театрализованные игры в </a:t>
            </a:r>
            <a:r>
              <a:rPr lang="ru-RU" sz="1600" dirty="0" err="1" smtClean="0">
                <a:latin typeface="Times New Roman" pitchFamily="18" charset="0"/>
                <a:cs typeface="Times New Roman" pitchFamily="18" charset="0"/>
              </a:rPr>
              <a:t>д</a:t>
            </a:r>
            <a:r>
              <a:rPr lang="ru-RU" sz="1600" dirty="0" smtClean="0">
                <a:latin typeface="Times New Roman" pitchFamily="18" charset="0"/>
                <a:cs typeface="Times New Roman" pitchFamily="18" charset="0"/>
              </a:rPr>
              <a:t>/с” Москва “Школьная пресса” 2000 г.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13. </a:t>
            </a:r>
            <a:r>
              <a:rPr lang="ru-RU" sz="1600" dirty="0" err="1" smtClean="0">
                <a:latin typeface="Times New Roman" pitchFamily="18" charset="0"/>
                <a:cs typeface="Times New Roman" pitchFamily="18" charset="0"/>
              </a:rPr>
              <a:t>Т.Н.Караманенко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Ю.Г.Караманенко</a:t>
            </a:r>
            <a:r>
              <a:rPr lang="ru-RU" sz="1600" dirty="0" smtClean="0">
                <a:latin typeface="Times New Roman" pitchFamily="18" charset="0"/>
                <a:cs typeface="Times New Roman" pitchFamily="18" charset="0"/>
              </a:rPr>
              <a:t> “Кукольный театр – дошкольникам” Москва “Просвещение”, 1982 г.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14. </a:t>
            </a:r>
            <a:r>
              <a:rPr lang="ru-RU" sz="1600" dirty="0" err="1" smtClean="0">
                <a:latin typeface="Times New Roman" pitchFamily="18" charset="0"/>
                <a:cs typeface="Times New Roman" pitchFamily="18" charset="0"/>
              </a:rPr>
              <a:t>И.В.Штанько</a:t>
            </a:r>
            <a:r>
              <a:rPr lang="ru-RU" sz="1600" dirty="0" smtClean="0">
                <a:latin typeface="Times New Roman" pitchFamily="18" charset="0"/>
                <a:cs typeface="Times New Roman" pitchFamily="18" charset="0"/>
              </a:rPr>
              <a:t> “Воспитание искусством в </a:t>
            </a:r>
            <a:r>
              <a:rPr lang="ru-RU" sz="1600" dirty="0" err="1" smtClean="0">
                <a:latin typeface="Times New Roman" pitchFamily="18" charset="0"/>
                <a:cs typeface="Times New Roman" pitchFamily="18" charset="0"/>
              </a:rPr>
              <a:t>д</a:t>
            </a:r>
            <a:r>
              <a:rPr lang="ru-RU" sz="1600" dirty="0" smtClean="0">
                <a:latin typeface="Times New Roman" pitchFamily="18" charset="0"/>
                <a:cs typeface="Times New Roman" pitchFamily="18" charset="0"/>
              </a:rPr>
              <a:t>/с” Москва, Творческий центр “сфера”, 2007 г.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15. Н.Ф. Сорокина, Л.Г. </a:t>
            </a:r>
            <a:r>
              <a:rPr lang="ru-RU" sz="1600" dirty="0" err="1" smtClean="0">
                <a:latin typeface="Times New Roman" pitchFamily="18" charset="0"/>
                <a:cs typeface="Times New Roman" pitchFamily="18" charset="0"/>
              </a:rPr>
              <a:t>Милаванович</a:t>
            </a:r>
            <a:r>
              <a:rPr lang="ru-RU" sz="1600" dirty="0" smtClean="0">
                <a:latin typeface="Times New Roman" pitchFamily="18" charset="0"/>
                <a:cs typeface="Times New Roman" pitchFamily="18" charset="0"/>
              </a:rPr>
              <a:t> “Программа Театр – творчество – дети” Москва, 1995 г.</a:t>
            </a:r>
          </a:p>
          <a:p>
            <a:pPr lvl="0"/>
            <a:endParaRPr lang="ru-RU" sz="1600" dirty="0" smtClean="0">
              <a:latin typeface="Times New Roman" pitchFamily="18" charset="0"/>
              <a:cs typeface="Times New Roman" pitchFamily="18" charset="0"/>
            </a:endParaRPr>
          </a:p>
          <a:p>
            <a:pPr algn="ctr"/>
            <a:endParaRPr lang="ru-RU" sz="1600" dirty="0">
              <a:latin typeface="Times New Roman" pitchFamily="18" charset="0"/>
              <a:cs typeface="Times New Roman" pitchFamily="18" charset="0"/>
            </a:endParaRPr>
          </a:p>
        </p:txBody>
      </p:sp>
      <p:sp>
        <p:nvSpPr>
          <p:cNvPr id="6" name="Овал 5"/>
          <p:cNvSpPr/>
          <p:nvPr/>
        </p:nvSpPr>
        <p:spPr>
          <a:xfrm>
            <a:off x="2123728" y="0"/>
            <a:ext cx="4104456" cy="620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ЛИТЕРАТУРА</a:t>
            </a:r>
            <a:endParaRPr lang="ru-RU" b="1" dirty="0">
              <a:latin typeface="Times New Roman" pitchFamily="18" charset="0"/>
              <a:cs typeface="Times New Roman" pitchFamily="18" charset="0"/>
            </a:endParaRPr>
          </a:p>
        </p:txBody>
      </p:sp>
      <p:sp>
        <p:nvSpPr>
          <p:cNvPr id="7" name="TextBox 6"/>
          <p:cNvSpPr txBox="1"/>
          <p:nvPr/>
        </p:nvSpPr>
        <p:spPr>
          <a:xfrm>
            <a:off x="755576" y="1700808"/>
            <a:ext cx="45719" cy="646331"/>
          </a:xfrm>
          <a:prstGeom prst="rect">
            <a:avLst/>
          </a:prstGeom>
          <a:noFill/>
        </p:spPr>
        <p:txBody>
          <a:bodyPr wrap="square" rtlCol="0">
            <a:spAutoFit/>
          </a:bodyPr>
          <a:lstStyle/>
          <a:p>
            <a:r>
              <a:rPr lang="ru-RU" dirty="0" smtClean="0"/>
              <a:t>1.</a:t>
            </a:r>
            <a:endParaRPr lang="ru-RU" dirty="0"/>
          </a:p>
        </p:txBody>
      </p:sp>
    </p:spTree>
    <p:extLst>
      <p:ext uri="{BB962C8B-B14F-4D97-AF65-F5344CB8AC3E}">
        <p14:creationId xmlns:p14="http://schemas.microsoft.com/office/powerpoint/2010/main" val="1678366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dirty="0"/>
          </a:p>
        </p:txBody>
      </p:sp>
      <p:sp>
        <p:nvSpPr>
          <p:cNvPr id="5" name="Скругленный прямоугольник 4"/>
          <p:cNvSpPr/>
          <p:nvPr/>
        </p:nvSpPr>
        <p:spPr>
          <a:xfrm>
            <a:off x="0" y="620688"/>
            <a:ext cx="8964488" cy="6237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a:t>Для </a:t>
            </a:r>
            <a:r>
              <a:rPr lang="ru-RU" sz="1600" dirty="0" smtClean="0"/>
              <a:t>детей </a:t>
            </a:r>
            <a:r>
              <a:rPr lang="ru-RU" sz="1600" dirty="0"/>
              <a:t>дошкольного возраста характерна недостаточная </a:t>
            </a:r>
            <a:r>
              <a:rPr lang="ru-RU" sz="1600" dirty="0" err="1"/>
              <a:t>сформированность</a:t>
            </a:r>
            <a:r>
              <a:rPr lang="ru-RU" sz="1600" dirty="0"/>
              <a:t> дифференциации эмоциональных </a:t>
            </a:r>
            <a:r>
              <a:rPr lang="ru-RU" sz="1600" dirty="0" smtClean="0"/>
              <a:t>состояний  </a:t>
            </a:r>
            <a:r>
              <a:rPr lang="ru-RU" sz="1600" dirty="0"/>
              <a:t>и </a:t>
            </a:r>
            <a:r>
              <a:rPr lang="ru-RU" sz="1600" dirty="0" err="1"/>
              <a:t>саморегуляции</a:t>
            </a:r>
            <a:r>
              <a:rPr lang="ru-RU" sz="1600" dirty="0"/>
              <a:t>, адекватной оценки своего места в мире взрослых и соответственно недостаточное развитие коммуникативных способностей и возможностей. Небольшой объем мимических и пантомимических средств, слабость артикуляционной </a:t>
            </a:r>
            <a:r>
              <a:rPr lang="ru-RU" sz="1600" dirty="0" smtClean="0"/>
              <a:t> моторики </a:t>
            </a:r>
            <a:r>
              <a:rPr lang="ru-RU" sz="1600" dirty="0"/>
              <a:t>и, наконец, довольно распространенные в настоящее время проблемы в развитии речевых функций также снижают коммуникативные возможности детей </a:t>
            </a:r>
            <a:r>
              <a:rPr lang="ru-RU" sz="1600" dirty="0" smtClean="0"/>
              <a:t>дошкольного </a:t>
            </a:r>
            <a:r>
              <a:rPr lang="ru-RU" sz="1600" dirty="0"/>
              <a:t>возраста.</a:t>
            </a:r>
          </a:p>
          <a:p>
            <a:r>
              <a:rPr lang="ru-RU" sz="1600" dirty="0"/>
              <a:t>Для успешной работы по данной проблеме необходимо использовать творческий потенциал ребенка, опираясь на его природные склонности. Найти формы, которые способствуют формированию у детей дошкольного возраста навыков общения, чтобы понимать чувства других людей и адекватно на них реагировать.</a:t>
            </a:r>
          </a:p>
          <a:p>
            <a:r>
              <a:rPr lang="ru-RU" sz="1600" dirty="0"/>
              <a:t>Развитие коммуникативных способностей могут осуществляться по многим направлениям. Одним из них и является коллективная театрализованная деятельность. Это значит, что всем детям должны быть предоставлены равные возможности для участия в инсценировке, независимо от способностей. При таком подходе даже самые робкие меньше волнуются, выходя на сцену: «Детей много, я могу спрятаться за них».</a:t>
            </a:r>
          </a:p>
          <a:p>
            <a:r>
              <a:rPr lang="ru-RU" sz="1600" dirty="0"/>
              <a:t>Поэтому я поставила перед собой цель: создание условий для развития коммуникативных и творческих способностей у детей дошкольного возраста средствами театрализованной деятельности. </a:t>
            </a:r>
          </a:p>
        </p:txBody>
      </p:sp>
      <p:sp>
        <p:nvSpPr>
          <p:cNvPr id="6" name="Овал 5"/>
          <p:cNvSpPr/>
          <p:nvPr/>
        </p:nvSpPr>
        <p:spPr>
          <a:xfrm>
            <a:off x="1979712" y="0"/>
            <a:ext cx="4392488" cy="620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АКТУАЛЬНОСТЬ</a:t>
            </a:r>
            <a:endParaRPr lang="ru-RU" dirty="0"/>
          </a:p>
        </p:txBody>
      </p:sp>
    </p:spTree>
    <p:extLst>
      <p:ext uri="{BB962C8B-B14F-4D97-AF65-F5344CB8AC3E}">
        <p14:creationId xmlns:p14="http://schemas.microsoft.com/office/powerpoint/2010/main" val="127912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dirty="0"/>
          </a:p>
        </p:txBody>
      </p:sp>
      <p:sp>
        <p:nvSpPr>
          <p:cNvPr id="4" name="Скругленный прямоугольник 3"/>
          <p:cNvSpPr/>
          <p:nvPr/>
        </p:nvSpPr>
        <p:spPr>
          <a:xfrm>
            <a:off x="0" y="0"/>
            <a:ext cx="9144000" cy="2780928"/>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a:t>
            </a:r>
            <a:br>
              <a:rPr lang="ru-RU" dirty="0" smtClean="0"/>
            </a:br>
            <a:endParaRPr lang="ru-RU" dirty="0"/>
          </a:p>
        </p:txBody>
      </p:sp>
      <p:sp>
        <p:nvSpPr>
          <p:cNvPr id="5" name="Скругленный прямоугольник 4"/>
          <p:cNvSpPr/>
          <p:nvPr/>
        </p:nvSpPr>
        <p:spPr>
          <a:xfrm>
            <a:off x="0" y="2852936"/>
            <a:ext cx="9143999" cy="4005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latin typeface="Times New Roman" pitchFamily="18" charset="0"/>
                <a:cs typeface="Times New Roman" pitchFamily="18" charset="0"/>
              </a:rPr>
              <a:t>1. Создать условия для развития творческой активности детей в театрализованной деятельности. </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2Вызвать интерес к театрализованной деятельности и желание выступать вместе с коллективом сверстников.</a:t>
            </a:r>
            <a:r>
              <a:rPr lang="ru-RU" sz="1400" b="1" dirty="0">
                <a:latin typeface="Times New Roman" pitchFamily="18" charset="0"/>
                <a:cs typeface="Times New Roman" pitchFamily="18" charset="0"/>
              </a:rPr>
              <a:t/>
            </a:r>
            <a:br>
              <a:rPr lang="ru-RU" sz="1400" b="1" dirty="0">
                <a:latin typeface="Times New Roman" pitchFamily="18" charset="0"/>
                <a:cs typeface="Times New Roman" pitchFamily="18" charset="0"/>
              </a:rPr>
            </a:br>
            <a:r>
              <a:rPr lang="ru-RU" sz="1400" b="1" dirty="0" smtClean="0">
                <a:latin typeface="Times New Roman" pitchFamily="18" charset="0"/>
                <a:cs typeface="Times New Roman" pitchFamily="18" charset="0"/>
              </a:rPr>
              <a:t>3. </a:t>
            </a:r>
            <a:r>
              <a:rPr lang="ru-RU" sz="1400" b="1" dirty="0">
                <a:latin typeface="Times New Roman" pitchFamily="18" charset="0"/>
                <a:cs typeface="Times New Roman" pitchFamily="18" charset="0"/>
              </a:rPr>
              <a:t>Приобщить дошкольников к театральной культуре (знакомить с обстановкой театра, театральными жанрами, с разными видами кукольных театров</a:t>
            </a:r>
            <a:r>
              <a:rPr lang="ru-RU" sz="1400" b="1" dirty="0" smtClean="0">
                <a:latin typeface="Times New Roman" pitchFamily="18" charset="0"/>
                <a:cs typeface="Times New Roman" pitchFamily="18" charset="0"/>
              </a:rPr>
              <a:t>).</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4.Побуждать детей к творческому воображению с использованием доступных каждому ребёнку средств выразительности (мимика, жесты, движения). </a:t>
            </a:r>
            <a:r>
              <a:rPr lang="ru-RU" sz="1400" b="1" dirty="0">
                <a:latin typeface="Times New Roman" pitchFamily="18" charset="0"/>
                <a:cs typeface="Times New Roman" pitchFamily="18" charset="0"/>
              </a:rPr>
              <a:t/>
            </a:r>
            <a:br>
              <a:rPr lang="ru-RU" sz="1400" b="1" dirty="0">
                <a:latin typeface="Times New Roman" pitchFamily="18" charset="0"/>
                <a:cs typeface="Times New Roman" pitchFamily="18" charset="0"/>
              </a:rPr>
            </a:br>
            <a:r>
              <a:rPr lang="ru-RU" sz="1400" b="1" dirty="0" smtClean="0">
                <a:latin typeface="Times New Roman" pitchFamily="18" charset="0"/>
                <a:cs typeface="Times New Roman" pitchFamily="18" charset="0"/>
              </a:rPr>
              <a:t>5.</a:t>
            </a:r>
            <a:r>
              <a:rPr lang="ru-RU" sz="1400" b="1" dirty="0">
                <a:latin typeface="Times New Roman" pitchFamily="18" charset="0"/>
                <a:cs typeface="Times New Roman" pitchFamily="18" charset="0"/>
              </a:rPr>
              <a:t> Учить детей общаться в процессе театрализованной деятельности, используя формы монолога и диалога.</a:t>
            </a:r>
          </a:p>
          <a:p>
            <a:r>
              <a:rPr lang="ru-RU" sz="1400" b="1" dirty="0">
                <a:latin typeface="Times New Roman" pitchFamily="18" charset="0"/>
                <a:cs typeface="Times New Roman" pitchFamily="18" charset="0"/>
              </a:rPr>
              <a:t>6</a:t>
            </a:r>
            <a:r>
              <a:rPr lang="ru-RU" sz="1400" b="1" dirty="0" smtClean="0">
                <a:latin typeface="Times New Roman" pitchFamily="18" charset="0"/>
                <a:cs typeface="Times New Roman" pitchFamily="18" charset="0"/>
              </a:rPr>
              <a:t>. </a:t>
            </a:r>
            <a:r>
              <a:rPr lang="ru-RU" sz="1400" b="1" dirty="0">
                <a:latin typeface="Times New Roman" pitchFamily="18" charset="0"/>
                <a:cs typeface="Times New Roman" pitchFamily="18" charset="0"/>
              </a:rPr>
              <a:t>Способствовать проявлению творческих способностей; опираясь на возможности каждого ребенка.</a:t>
            </a:r>
          </a:p>
          <a:p>
            <a:r>
              <a:rPr lang="ru-RU" sz="1400" b="1" dirty="0">
                <a:latin typeface="Times New Roman" pitchFamily="18" charset="0"/>
                <a:cs typeface="Times New Roman" pitchFamily="18" charset="0"/>
              </a:rPr>
              <a:t>7</a:t>
            </a:r>
            <a:r>
              <a:rPr lang="ru-RU" sz="1400" b="1" dirty="0" smtClean="0">
                <a:latin typeface="Times New Roman" pitchFamily="18" charset="0"/>
                <a:cs typeface="Times New Roman" pitchFamily="18" charset="0"/>
              </a:rPr>
              <a:t>. </a:t>
            </a:r>
            <a:r>
              <a:rPr lang="ru-RU" sz="1400" b="1" dirty="0">
                <a:latin typeface="Times New Roman" pitchFamily="18" charset="0"/>
                <a:cs typeface="Times New Roman" pitchFamily="18" charset="0"/>
              </a:rPr>
              <a:t>Развивать память, внимание, воображение.</a:t>
            </a:r>
          </a:p>
          <a:p>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 </a:t>
            </a:r>
            <a:r>
              <a:rPr lang="ru-RU" sz="1400" b="1" dirty="0">
                <a:latin typeface="Times New Roman" pitchFamily="18" charset="0"/>
                <a:cs typeface="Times New Roman" pitchFamily="18" charset="0"/>
              </a:rPr>
              <a:t> Обогащать двигательный опыт ребенка новыми видами движений, средств выразительности в передаче образа</a:t>
            </a:r>
            <a:r>
              <a:rPr lang="ru-RU" sz="1400" b="1" dirty="0" smtClean="0">
                <a:latin typeface="Times New Roman" pitchFamily="18" charset="0"/>
                <a:cs typeface="Times New Roman" pitchFamily="18" charset="0"/>
              </a:rPr>
              <a:t>. Учить согласовывать свои действия с действиями партнёра (слушать, не перебивая, говорить, обращаясь к партнёру.</a:t>
            </a:r>
            <a:r>
              <a:rPr lang="ru-RU" sz="1400" b="1" dirty="0">
                <a:latin typeface="Times New Roman" pitchFamily="18" charset="0"/>
                <a:cs typeface="Times New Roman" pitchFamily="18" charset="0"/>
              </a:rPr>
              <a:t/>
            </a:r>
            <a:br>
              <a:rPr lang="ru-RU" sz="1400" b="1" dirty="0">
                <a:latin typeface="Times New Roman" pitchFamily="18" charset="0"/>
                <a:cs typeface="Times New Roman" pitchFamily="18" charset="0"/>
              </a:rPr>
            </a:br>
            <a:r>
              <a:rPr lang="ru-RU" sz="1400" b="1" dirty="0" smtClean="0">
                <a:latin typeface="Times New Roman" pitchFamily="18" charset="0"/>
                <a:cs typeface="Times New Roman" pitchFamily="18" charset="0"/>
              </a:rPr>
              <a:t>9.</a:t>
            </a:r>
            <a:r>
              <a:rPr lang="ru-RU" sz="1400" b="1" dirty="0">
                <a:latin typeface="Times New Roman" pitchFamily="18" charset="0"/>
                <a:cs typeface="Times New Roman" pitchFamily="18" charset="0"/>
              </a:rPr>
              <a:t>​ Воспитывать </a:t>
            </a:r>
            <a:r>
              <a:rPr lang="ru-RU" sz="1400" b="1" dirty="0" smtClean="0">
                <a:latin typeface="Times New Roman" pitchFamily="18" charset="0"/>
                <a:cs typeface="Times New Roman" pitchFamily="18" charset="0"/>
              </a:rPr>
              <a:t>гуманные чувства: отзывчивость, умение радоваться успехом товарищей и огорчаться их неудачам; доброжелательно относиться друг </a:t>
            </a:r>
            <a:r>
              <a:rPr lang="ru-RU" sz="1400" b="1" dirty="0">
                <a:latin typeface="Times New Roman" pitchFamily="18" charset="0"/>
                <a:cs typeface="Times New Roman" pitchFamily="18" charset="0"/>
              </a:rPr>
              <a:t>к другу.</a:t>
            </a:r>
          </a:p>
          <a:p>
            <a:pPr lvl="0" indent="360363" algn="just" fontAlgn="base">
              <a:spcBef>
                <a:spcPct val="0"/>
              </a:spcBef>
              <a:spcAft>
                <a:spcPct val="0"/>
              </a:spcAft>
              <a:tabLst>
                <a:tab pos="457200" algn="l"/>
              </a:tabLst>
            </a:pPr>
            <a:r>
              <a:rPr lang="ru-RU" sz="1400" b="1" dirty="0" smtClean="0">
                <a:latin typeface="Times New Roman" pitchFamily="18" charset="0"/>
                <a:cs typeface="Times New Roman" pitchFamily="18" charset="0"/>
              </a:rPr>
              <a:t>10. </a:t>
            </a:r>
            <a:r>
              <a:rPr lang="ru-RU" sz="1400" b="1" dirty="0">
                <a:latin typeface="Times New Roman" pitchFamily="18" charset="0"/>
                <a:cs typeface="Times New Roman" pitchFamily="18" charset="0"/>
              </a:rPr>
              <a:t>​Поощрять интерес к сценической </a:t>
            </a:r>
            <a:r>
              <a:rPr lang="ru-RU" sz="1400" b="1" dirty="0" smtClean="0">
                <a:latin typeface="Times New Roman" pitchFamily="18" charset="0"/>
                <a:cs typeface="Times New Roman" pitchFamily="18" charset="0"/>
              </a:rPr>
              <a:t>деятельности</a:t>
            </a:r>
            <a:endParaRPr lang="ru-RU" sz="1400" b="1" dirty="0" smtClean="0">
              <a:solidFill>
                <a:schemeClr val="bg1"/>
              </a:solidFill>
              <a:latin typeface="Times New Roman" pitchFamily="18" charset="0"/>
              <a:cs typeface="Times New Roman" pitchFamily="18" charset="0"/>
            </a:endParaRPr>
          </a:p>
          <a:p>
            <a:endParaRPr lang="ru-RU" sz="1400" b="1" dirty="0">
              <a:latin typeface="Times New Roman" pitchFamily="18" charset="0"/>
              <a:cs typeface="Times New Roman" pitchFamily="18" charset="0"/>
            </a:endParaRPr>
          </a:p>
        </p:txBody>
      </p:sp>
      <p:sp>
        <p:nvSpPr>
          <p:cNvPr id="26625" name="Rectangle 1"/>
          <p:cNvSpPr>
            <a:spLocks noChangeArrowheads="1"/>
          </p:cNvSpPr>
          <p:nvPr/>
        </p:nvSpPr>
        <p:spPr bwMode="auto">
          <a:xfrm>
            <a:off x="4262299" y="-2232"/>
            <a:ext cx="61940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60363" algn="just" defTabSz="914400" rtl="0" eaLnBrk="1" fontAlgn="base" latinLnBrk="0" hangingPunct="1">
              <a:lnSpc>
                <a:spcPct val="100000"/>
              </a:lnSpc>
              <a:spcBef>
                <a:spcPct val="0"/>
              </a:spcBef>
              <a:spcAft>
                <a:spcPct val="0"/>
              </a:spcAft>
              <a:buClrTx/>
              <a:buSzTx/>
              <a:buFontTx/>
              <a:buNone/>
              <a:tabLst>
                <a:tab pos="457200" algn="l"/>
              </a:tabLst>
            </a:pP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358775"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flipH="1">
            <a:off x="179512" y="188641"/>
            <a:ext cx="8784976" cy="2339102"/>
          </a:xfrm>
          <a:prstGeom prst="rect">
            <a:avLst/>
          </a:prstGeom>
          <a:noFill/>
        </p:spPr>
        <p:txBody>
          <a:bodyPr wrap="square" rtlCol="0">
            <a:spAutoFit/>
          </a:bodyPr>
          <a:lstStyle/>
          <a:p>
            <a:r>
              <a:rPr lang="ru-RU" sz="1600" b="1" dirty="0" smtClean="0">
                <a:solidFill>
                  <a:schemeClr val="bg1"/>
                </a:solidFill>
              </a:rPr>
              <a:t>В течение многих лет я вела углубленную работу с детьми дошкольного возраста по развитию актёрского мастерства. Свою педагогическую деятельность осуществляла в МБДОУ «Малышок» с. Доброе. Наблюдая за детьми  , я обратила внимание на то, что дети во время игр, общения скованны, мало эмоциональны. Влюбленная в театрализованные игры, я решила организовать свою работу по театрализованной деятельности с целью развития эмоциональной сферы дошкольников, творческих способностей, развития словарного запаса, устной речи. Для достижения цели поставила перед собой следующие  </a:t>
            </a:r>
            <a:r>
              <a:rPr lang="ru-RU" dirty="0" smtClean="0">
                <a:solidFill>
                  <a:schemeClr val="bg1"/>
                </a:solidFill>
              </a:rPr>
              <a:t/>
            </a:r>
            <a:br>
              <a:rPr lang="ru-RU" dirty="0" smtClean="0">
                <a:solidFill>
                  <a:schemeClr val="bg1"/>
                </a:solidFill>
              </a:rPr>
            </a:br>
            <a:endParaRPr lang="ru-RU" dirty="0">
              <a:solidFill>
                <a:schemeClr val="bg1"/>
              </a:solidFill>
            </a:endParaRPr>
          </a:p>
        </p:txBody>
      </p:sp>
      <p:sp>
        <p:nvSpPr>
          <p:cNvPr id="10" name="Овал 9"/>
          <p:cNvSpPr/>
          <p:nvPr/>
        </p:nvSpPr>
        <p:spPr>
          <a:xfrm>
            <a:off x="3275856" y="2204864"/>
            <a:ext cx="2138536"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Задачи:</a:t>
            </a:r>
            <a:endParaRPr lang="ru-RU" sz="2400" b="1" dirty="0"/>
          </a:p>
        </p:txBody>
      </p:sp>
    </p:spTree>
    <p:extLst>
      <p:ext uri="{BB962C8B-B14F-4D97-AF65-F5344CB8AC3E}">
        <p14:creationId xmlns:p14="http://schemas.microsoft.com/office/powerpoint/2010/main" val="98529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0" y="731520"/>
            <a:ext cx="9144000" cy="6126480"/>
          </a:xfrm>
        </p:spPr>
        <p:txBody>
          <a:bodyPr>
            <a:normAutofit/>
          </a:bodyPr>
          <a:lstStyle/>
          <a:p>
            <a:pPr marL="45720" indent="0">
              <a:buNone/>
            </a:pP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4" name="Овал 3"/>
          <p:cNvSpPr/>
          <p:nvPr/>
        </p:nvSpPr>
        <p:spPr>
          <a:xfrm>
            <a:off x="1979712" y="0"/>
            <a:ext cx="4824536" cy="764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 ОСНОВНАЯ ЧАСТЬ.</a:t>
            </a:r>
            <a:endParaRPr lang="ru-RU" dirty="0"/>
          </a:p>
        </p:txBody>
      </p:sp>
      <p:sp>
        <p:nvSpPr>
          <p:cNvPr id="5" name="Скругленный прямоугольник 4"/>
          <p:cNvSpPr/>
          <p:nvPr/>
        </p:nvSpPr>
        <p:spPr>
          <a:xfrm>
            <a:off x="0" y="764704"/>
            <a:ext cx="9144000" cy="6093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Театрализованной деятельностью с детьми дошкольного возраста я занимаюсь уже много лет. Вначале я изучила опыт работы педагогов по данной теме, которые вносили что-то новое и интересное в театрализованную деятельность детей. Так же продумала формы работы для эффективного достижения поставленной цели. Я познакомилась с произведениями художественной литературы, рекомендованными для каждой возрастной группы и играми-драматизациями. Игра, как мы знаем, является основным видом детской деятельности, в процессе которой происходит формирование личности ребенка, закладываются основы коллектива сверстников. В своей работе особое значение придаю играм-драматизациям. В них дети объединены общими переживаниями; они учатся согласовывать свои действия, подчинять свои желания интересам коллектива. Дети не только воспроизводят образы любимых сказок, художественных произведений, но и вместе с ними радуются, волнуются, проявляют свои эмоции. Эмоции могут служить познанием мира, общения, насыщают жизнь красотой и богатством переживаний. </a:t>
            </a:r>
            <a:r>
              <a:rPr lang="ru-RU" dirty="0" smtClean="0"/>
              <a:t>Театрализованная </a:t>
            </a:r>
            <a:r>
              <a:rPr lang="ru-RU" dirty="0"/>
              <a:t>деятельность, важнейшее средство развития у детей </a:t>
            </a:r>
            <a:r>
              <a:rPr lang="ru-RU" dirty="0" err="1"/>
              <a:t>эмпатии</a:t>
            </a:r>
            <a:r>
              <a:rPr lang="ru-RU" dirty="0"/>
              <a:t>, т.е. способности распознавать эмоциональное состояние человека по мимике, жестам, интонации, умение ставить себя на его место в различных ситуациях, находить адекватные способы содействия. Все это отражено в выбранном мною направлении в работе с детьми, т.е.: «Развитие  актёрского мастерства в процессе театрализованных игр».</a:t>
            </a:r>
          </a:p>
        </p:txBody>
      </p:sp>
    </p:spTree>
    <p:extLst>
      <p:ext uri="{BB962C8B-B14F-4D97-AF65-F5344CB8AC3E}">
        <p14:creationId xmlns:p14="http://schemas.microsoft.com/office/powerpoint/2010/main" val="108812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p:txBody>
          <a:bodyPr/>
          <a:lstStyle/>
          <a:p>
            <a:endParaRPr lang="ru-RU" dirty="0"/>
          </a:p>
        </p:txBody>
      </p:sp>
      <p:sp>
        <p:nvSpPr>
          <p:cNvPr id="4" name="Скругленный прямоугольник 3"/>
          <p:cNvSpPr/>
          <p:nvPr/>
        </p:nvSpPr>
        <p:spPr>
          <a:xfrm>
            <a:off x="0" y="0"/>
            <a:ext cx="9144000" cy="4077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Первое знакомство детей с играми-драматизациями началось с младшего дошкольного возраста, когда сказки приходят к детям с театром Петрушки, </a:t>
            </a:r>
            <a:r>
              <a:rPr lang="ru-RU" sz="1600" b="1" dirty="0" err="1">
                <a:latin typeface="Times New Roman" pitchFamily="18" charset="0"/>
                <a:cs typeface="Times New Roman" pitchFamily="18" charset="0"/>
              </a:rPr>
              <a:t>би</a:t>
            </a:r>
            <a:r>
              <a:rPr lang="ru-RU" sz="1600" b="1" dirty="0">
                <a:latin typeface="Times New Roman" pitchFamily="18" charset="0"/>
                <a:cs typeface="Times New Roman" pitchFamily="18" charset="0"/>
              </a:rPr>
              <a:t>-ба-</a:t>
            </a:r>
            <a:r>
              <a:rPr lang="ru-RU" sz="1600" b="1" dirty="0" err="1">
                <a:latin typeface="Times New Roman" pitchFamily="18" charset="0"/>
                <a:cs typeface="Times New Roman" pitchFamily="18" charset="0"/>
              </a:rPr>
              <a:t>бо</a:t>
            </a:r>
            <a:r>
              <a:rPr lang="ru-RU" sz="1600" b="1" dirty="0">
                <a:latin typeface="Times New Roman" pitchFamily="18" charset="0"/>
                <a:cs typeface="Times New Roman" pitchFamily="18" charset="0"/>
              </a:rPr>
              <a:t>, настольным театром в исполнении взрослого или старших дошкольников, с музыкальным сопровождением. Привлечение детей к посильному участию в играх-драматизациях происходило на музыкальных занятиях. У детей появилось желание подпевать, вторить голосам, изображать какие-то движения в такт музыки. Я уделяла внимание самостоятельной художественной деятельности детей, учила разыгрывать знакомые сказки, народные песенки, </a:t>
            </a:r>
            <a:r>
              <a:rPr lang="ru-RU" sz="1600" b="1" dirty="0" err="1">
                <a:latin typeface="Times New Roman" pitchFamily="18" charset="0"/>
                <a:cs typeface="Times New Roman" pitchFamily="18" charset="0"/>
              </a:rPr>
              <a:t>потешки</a:t>
            </a:r>
            <a:r>
              <a:rPr lang="ru-RU" sz="1600" b="1" dirty="0">
                <a:latin typeface="Times New Roman" pitchFamily="18" charset="0"/>
                <a:cs typeface="Times New Roman" pitchFamily="18" charset="0"/>
              </a:rPr>
              <a:t>, небольшие занимательные сценки, используя игрушки и плоскостные фигурки, пальчиковый театр. Все это помогало подготовить детей к активному участию в театрализованной деятельности, так же явилось хорошим средством повышения эмоционального тонуса малышей, развитию их общительности, стремлению принимать участие в общих затеях.</a:t>
            </a:r>
          </a:p>
          <a:p>
            <a:r>
              <a:rPr lang="ru-RU" sz="1600" b="1" dirty="0">
                <a:latin typeface="Times New Roman" pitchFamily="18" charset="0"/>
                <a:cs typeface="Times New Roman" pitchFamily="18" charset="0"/>
              </a:rPr>
              <a:t>Работая с детьми младшего возраста, я старалась увлечь детей в прекрасный мир сказки и народного фольклора. Малыши перевоплощались из ребят в волка, зайчишку, Котофея, лису Алису, храброго петушка, т.е. разнохарактерных персонажей любимых сказок. Малыши очень любили игры с пальчиками.  </a:t>
            </a:r>
          </a:p>
        </p:txBody>
      </p:sp>
      <p:pic>
        <p:nvPicPr>
          <p:cNvPr id="5" name="Рисунок 4" descr="I:\ФОТО ТЕАТР 2017\IMG_5516.JPG"/>
          <p:cNvPicPr/>
          <p:nvPr/>
        </p:nvPicPr>
        <p:blipFill>
          <a:blip r:embed="rId2" cstate="print"/>
          <a:srcRect/>
          <a:stretch>
            <a:fillRect/>
          </a:stretch>
        </p:blipFill>
        <p:spPr bwMode="auto">
          <a:xfrm>
            <a:off x="1" y="4149080"/>
            <a:ext cx="2915815" cy="2708920"/>
          </a:xfrm>
          <a:prstGeom prst="rect">
            <a:avLst/>
          </a:prstGeom>
          <a:noFill/>
          <a:ln w="9525">
            <a:noFill/>
            <a:miter lim="800000"/>
            <a:headEnd/>
            <a:tailEnd/>
          </a:ln>
        </p:spPr>
      </p:pic>
      <p:pic>
        <p:nvPicPr>
          <p:cNvPr id="6" name="Рисунок 5" descr="I:\ФОТО ТЕАТР 2017\IMG_5519.JPG"/>
          <p:cNvPicPr/>
          <p:nvPr/>
        </p:nvPicPr>
        <p:blipFill>
          <a:blip r:embed="rId3" cstate="print"/>
          <a:srcRect/>
          <a:stretch>
            <a:fillRect/>
          </a:stretch>
        </p:blipFill>
        <p:spPr bwMode="auto">
          <a:xfrm>
            <a:off x="6084168" y="4149080"/>
            <a:ext cx="3059832" cy="2708920"/>
          </a:xfrm>
          <a:prstGeom prst="rect">
            <a:avLst/>
          </a:prstGeom>
          <a:noFill/>
          <a:ln w="9525">
            <a:noFill/>
            <a:miter lim="800000"/>
            <a:headEnd/>
            <a:tailEnd/>
          </a:ln>
        </p:spPr>
      </p:pic>
      <p:pic>
        <p:nvPicPr>
          <p:cNvPr id="7" name="Рисунок 6" descr="F:\DCIM\101PHOTO\SAM_1019.JPG"/>
          <p:cNvPicPr/>
          <p:nvPr/>
        </p:nvPicPr>
        <p:blipFill>
          <a:blip r:embed="rId4" cstate="print"/>
          <a:srcRect/>
          <a:stretch>
            <a:fillRect/>
          </a:stretch>
        </p:blipFill>
        <p:spPr bwMode="auto">
          <a:xfrm>
            <a:off x="3022600" y="4221088"/>
            <a:ext cx="2917552" cy="2448272"/>
          </a:xfrm>
          <a:prstGeom prst="rect">
            <a:avLst/>
          </a:prstGeom>
          <a:noFill/>
          <a:ln w="9525">
            <a:noFill/>
            <a:miter lim="800000"/>
            <a:headEnd/>
            <a:tailEnd/>
          </a:ln>
        </p:spPr>
      </p:pic>
    </p:spTree>
    <p:extLst>
      <p:ext uri="{BB962C8B-B14F-4D97-AF65-F5344CB8AC3E}">
        <p14:creationId xmlns:p14="http://schemas.microsoft.com/office/powerpoint/2010/main" val="427350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3"/>
          </p:nvPr>
        </p:nvSpPr>
        <p:spPr/>
        <p:txBody>
          <a:bodyPr/>
          <a:lstStyle/>
          <a:p>
            <a:endParaRPr lang="ru-RU" dirty="0"/>
          </a:p>
        </p:txBody>
      </p:sp>
      <p:sp>
        <p:nvSpPr>
          <p:cNvPr id="4" name="Скругленный прямоугольник 3"/>
          <p:cNvSpPr/>
          <p:nvPr/>
        </p:nvSpPr>
        <p:spPr>
          <a:xfrm>
            <a:off x="0" y="0"/>
            <a:ext cx="9144000"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F:\DCIM\100PHOTO\SAM_1601.JPG"/>
          <p:cNvPicPr/>
          <p:nvPr/>
        </p:nvPicPr>
        <p:blipFill>
          <a:blip r:embed="rId2" cstate="print"/>
          <a:srcRect/>
          <a:stretch>
            <a:fillRect/>
          </a:stretch>
        </p:blipFill>
        <p:spPr bwMode="auto">
          <a:xfrm>
            <a:off x="0" y="1"/>
            <a:ext cx="5436096" cy="3356992"/>
          </a:xfrm>
          <a:prstGeom prst="rect">
            <a:avLst/>
          </a:prstGeom>
          <a:noFill/>
          <a:ln w="9525">
            <a:noFill/>
            <a:miter lim="800000"/>
            <a:headEnd/>
            <a:tailEnd/>
          </a:ln>
        </p:spPr>
      </p:pic>
      <p:pic>
        <p:nvPicPr>
          <p:cNvPr id="6" name="Рисунок 5" descr="F:\DCIM\100PHOTO\SAM_1607.JPG"/>
          <p:cNvPicPr/>
          <p:nvPr/>
        </p:nvPicPr>
        <p:blipFill>
          <a:blip r:embed="rId3" cstate="print"/>
          <a:srcRect/>
          <a:stretch>
            <a:fillRect/>
          </a:stretch>
        </p:blipFill>
        <p:spPr bwMode="auto">
          <a:xfrm>
            <a:off x="3635896" y="2996952"/>
            <a:ext cx="5256584" cy="386104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C:\Users\EVM\Desktop\ФОТО ТЕАТР 2017\IMG_5842.JPG"/>
          <p:cNvPicPr>
            <a:picLocks noGrp="1"/>
          </p:cNvPicPr>
          <p:nvPr>
            <p:ph sz="quarter" idx="13"/>
          </p:nvPr>
        </p:nvPicPr>
        <p:blipFill>
          <a:blip r:embed="rId2" cstate="print"/>
          <a:srcRect/>
          <a:stretch>
            <a:fillRect/>
          </a:stretch>
        </p:blipFill>
        <p:spPr bwMode="auto">
          <a:xfrm>
            <a:off x="395537" y="0"/>
            <a:ext cx="4248471" cy="3212975"/>
          </a:xfrm>
          <a:prstGeom prst="rect">
            <a:avLst/>
          </a:prstGeom>
          <a:noFill/>
          <a:ln w="9525">
            <a:noFill/>
            <a:miter lim="800000"/>
            <a:headEnd/>
            <a:tailEnd/>
          </a:ln>
        </p:spPr>
      </p:pic>
      <p:pic>
        <p:nvPicPr>
          <p:cNvPr id="5" name="Рисунок 4" descr="C:\Users\EVM\Desktop\ФОТО ТЕАТР 2017\IMG_5843.JPG"/>
          <p:cNvPicPr/>
          <p:nvPr/>
        </p:nvPicPr>
        <p:blipFill>
          <a:blip r:embed="rId3" cstate="print"/>
          <a:srcRect/>
          <a:stretch>
            <a:fillRect/>
          </a:stretch>
        </p:blipFill>
        <p:spPr bwMode="auto">
          <a:xfrm>
            <a:off x="323529" y="3645024"/>
            <a:ext cx="4320480" cy="3096343"/>
          </a:xfrm>
          <a:prstGeom prst="rect">
            <a:avLst/>
          </a:prstGeom>
          <a:noFill/>
          <a:ln w="9525">
            <a:noFill/>
            <a:miter lim="800000"/>
            <a:headEnd/>
            <a:tailEnd/>
          </a:ln>
        </p:spPr>
      </p:pic>
      <p:pic>
        <p:nvPicPr>
          <p:cNvPr id="1026" name="Picture 2" descr="C:\Users\EVM\Desktop\ФОТО ТЕАТР 2017\IMG_5851.JPG"/>
          <p:cNvPicPr>
            <a:picLocks noChangeAspect="1" noChangeArrowheads="1"/>
          </p:cNvPicPr>
          <p:nvPr/>
        </p:nvPicPr>
        <p:blipFill>
          <a:blip r:embed="rId4" cstate="print"/>
          <a:srcRect/>
          <a:stretch>
            <a:fillRect/>
          </a:stretch>
        </p:blipFill>
        <p:spPr bwMode="auto">
          <a:xfrm>
            <a:off x="5004048" y="0"/>
            <a:ext cx="4139952" cy="3284984"/>
          </a:xfrm>
          <a:prstGeom prst="rect">
            <a:avLst/>
          </a:prstGeom>
          <a:noFill/>
        </p:spPr>
      </p:pic>
      <p:pic>
        <p:nvPicPr>
          <p:cNvPr id="1027" name="Picture 3" descr="C:\Users\EVM\Desktop\ФОТО ТЕАТР 2017\IMG_5854.JPG"/>
          <p:cNvPicPr>
            <a:picLocks noChangeAspect="1" noChangeArrowheads="1"/>
          </p:cNvPicPr>
          <p:nvPr/>
        </p:nvPicPr>
        <p:blipFill>
          <a:blip r:embed="rId5" cstate="print"/>
          <a:srcRect/>
          <a:stretch>
            <a:fillRect/>
          </a:stretch>
        </p:blipFill>
        <p:spPr bwMode="auto">
          <a:xfrm>
            <a:off x="4788024" y="3717032"/>
            <a:ext cx="4355976" cy="3024336"/>
          </a:xfrm>
          <a:prstGeom prst="rect">
            <a:avLst/>
          </a:prstGeom>
          <a:noFill/>
        </p:spPr>
      </p:pic>
      <p:sp>
        <p:nvSpPr>
          <p:cNvPr id="8" name="Овал 7"/>
          <p:cNvSpPr/>
          <p:nvPr/>
        </p:nvSpPr>
        <p:spPr>
          <a:xfrm>
            <a:off x="3059832" y="3068960"/>
            <a:ext cx="3312368"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Перевоплощение в героя сказки</a:t>
            </a:r>
            <a:endParaRPr lang="ru-RU" dirty="0"/>
          </a:p>
        </p:txBody>
      </p:sp>
    </p:spTree>
    <p:extLst>
      <p:ext uri="{BB962C8B-B14F-4D97-AF65-F5344CB8AC3E}">
        <p14:creationId xmlns:p14="http://schemas.microsoft.com/office/powerpoint/2010/main" val="1959236762"/>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674</TotalTime>
  <Words>2274</Words>
  <Application>Microsoft Office PowerPoint</Application>
  <PresentationFormat>Экран (4:3)</PresentationFormat>
  <Paragraphs>102</Paragraphs>
  <Slides>30</Slides>
  <Notes>2</Notes>
  <HiddenSlides>1</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Воздушный поток</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ФОТО</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ОБОБЩЕНИЕ ОПЫТА:  «РАЗВИТИЕ АКТЁРСЕОГО МАСТЕРСТВА В ПРОЦЕССЕ ТЕАТРАЛИЗОВАННЫХ ИГР»</dc:title>
  <dc:creator>о</dc:creator>
  <cp:lastModifiedBy>о</cp:lastModifiedBy>
  <cp:revision>71</cp:revision>
  <dcterms:created xsi:type="dcterms:W3CDTF">2017-08-04T10:25:28Z</dcterms:created>
  <dcterms:modified xsi:type="dcterms:W3CDTF">2018-05-21T10:48:26Z</dcterms:modified>
</cp:coreProperties>
</file>